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3" r:id="rId2"/>
    <p:sldId id="289" r:id="rId3"/>
    <p:sldId id="290" r:id="rId4"/>
    <p:sldId id="291" r:id="rId5"/>
    <p:sldId id="292" r:id="rId6"/>
    <p:sldId id="293" r:id="rId7"/>
    <p:sldId id="294" r:id="rId8"/>
    <p:sldId id="281" r:id="rId9"/>
    <p:sldId id="282" r:id="rId10"/>
    <p:sldId id="279" r:id="rId11"/>
    <p:sldId id="287" r:id="rId12"/>
    <p:sldId id="288" r:id="rId13"/>
    <p:sldId id="286" r:id="rId14"/>
    <p:sldId id="284" r:id="rId15"/>
    <p:sldId id="280" r:id="rId16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783"/>
    <a:srgbClr val="FFCC99"/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212" autoAdjust="0"/>
  </p:normalViewPr>
  <p:slideViewPr>
    <p:cSldViewPr>
      <p:cViewPr varScale="1">
        <p:scale>
          <a:sx n="66" d="100"/>
          <a:sy n="66" d="100"/>
        </p:scale>
        <p:origin x="1304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8"/>
            <a:ext cx="45370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600" dirty="0">
                <a:solidFill>
                  <a:schemeClr val="bg1"/>
                </a:solidFill>
              </a:rPr>
              <a:t>Sonderforschungsbereich</a:t>
            </a:r>
            <a:r>
              <a:rPr lang="de-DE" altLang="de-DE" sz="1600" baseline="0" dirty="0">
                <a:solidFill>
                  <a:schemeClr val="bg1"/>
                </a:solidFill>
              </a:rPr>
              <a:t> 1176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3375"/>
            <a:ext cx="1639423" cy="57614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4112339"/>
            <a:ext cx="1619250" cy="182675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1" r="4324" b="8000"/>
          <a:stretch/>
        </p:blipFill>
        <p:spPr>
          <a:xfrm>
            <a:off x="4067944" y="3220219"/>
            <a:ext cx="4545583" cy="4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Prof. Manfred Wilhelm - MGK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Karlsruhe Institute of Technology (KIT).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SFB 1176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3502721D-4FB2-44E6-8ECB-01285A512724}" type="datetime1">
              <a:rPr lang="de-DE" altLang="de-DE" sz="900" smtClean="0"/>
              <a:pPr eaLnBrk="1" hangingPunct="1">
                <a:defRPr/>
              </a:pPr>
              <a:t>17.05.2017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23.bin"/><Relationship Id="rId3" Type="http://schemas.openxmlformats.org/officeDocument/2006/relationships/image" Target="../media/image3.png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5.png"/><Relationship Id="rId10" Type="http://schemas.openxmlformats.org/officeDocument/2006/relationships/image" Target="../media/image45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4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6.bin"/><Relationship Id="rId5" Type="http://schemas.openxmlformats.org/officeDocument/2006/relationships/image" Target="../media/image5.png"/><Relationship Id="rId10" Type="http://schemas.openxmlformats.org/officeDocument/2006/relationships/image" Target="../media/image49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2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9.bin"/><Relationship Id="rId5" Type="http://schemas.openxmlformats.org/officeDocument/2006/relationships/image" Target="../media/image5.png"/><Relationship Id="rId10" Type="http://schemas.openxmlformats.org/officeDocument/2006/relationships/image" Target="../media/image52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2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png"/><Relationship Id="rId4" Type="http://schemas.openxmlformats.org/officeDocument/2006/relationships/image" Target="../media/image1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19.bin"/><Relationship Id="rId5" Type="http://schemas.openxmlformats.org/officeDocument/2006/relationships/image" Target="../media/image5.png"/><Relationship Id="rId10" Type="http://schemas.openxmlformats.org/officeDocument/2006/relationships/image" Target="../media/image39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8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778793"/>
            <a:ext cx="8265445" cy="561975"/>
          </a:xfrm>
        </p:spPr>
        <p:txBody>
          <a:bodyPr/>
          <a:lstStyle/>
          <a:p>
            <a:r>
              <a:rPr lang="en-US" dirty="0" smtClean="0"/>
              <a:t>Q5-B </a:t>
            </a:r>
            <a:r>
              <a:rPr lang="en-US" altLang="de-DE" dirty="0" smtClean="0"/>
              <a:t>Further development of TURBOMOLE´s </a:t>
            </a:r>
            <a:br>
              <a:rPr lang="en-US" altLang="de-DE" dirty="0" smtClean="0"/>
            </a:br>
            <a:r>
              <a:rPr lang="en-US" altLang="de-DE" dirty="0" smtClean="0"/>
              <a:t>NMR module</a:t>
            </a:r>
            <a:r>
              <a:rPr lang="en-US" dirty="0" smtClean="0"/>
              <a:t>: status 03/201</a:t>
            </a:r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en-US" kern="0" dirty="0" smtClean="0"/>
              <a:t>PB1: heavy elements (</a:t>
            </a:r>
            <a:r>
              <a:rPr lang="en-US" i="1" kern="0" dirty="0" smtClean="0"/>
              <a:t>Z</a:t>
            </a:r>
            <a:r>
              <a:rPr lang="en-US" kern="0" dirty="0" smtClean="0"/>
              <a:t>&gt;36): relativistic core potentials</a:t>
            </a:r>
          </a:p>
          <a:p>
            <a:pPr>
              <a:lnSpc>
                <a:spcPct val="200000"/>
              </a:lnSpc>
            </a:pPr>
            <a:r>
              <a:rPr lang="en-US" kern="0" dirty="0" smtClean="0"/>
              <a:t>PB1a: </a:t>
            </a:r>
            <a:r>
              <a:rPr lang="en-US" i="1" kern="0" dirty="0" smtClean="0"/>
              <a:t>Vibrational Circular Dichroism</a:t>
            </a:r>
            <a:r>
              <a:rPr lang="en-US" kern="0" dirty="0" smtClean="0"/>
              <a:t> (VCD) spectra</a:t>
            </a:r>
          </a:p>
          <a:p>
            <a:pPr>
              <a:lnSpc>
                <a:spcPct val="150000"/>
              </a:lnSpc>
            </a:pPr>
            <a:r>
              <a:rPr lang="en-US" kern="0" dirty="0" smtClean="0"/>
              <a:t>PB2: environmental / solvent effects: COSMO-Model</a:t>
            </a:r>
            <a:br>
              <a:rPr lang="en-US" kern="0" dirty="0" smtClean="0"/>
            </a:br>
            <a:r>
              <a:rPr lang="en-US" kern="0" dirty="0" smtClean="0"/>
              <a:t>        + point charge model, + Gaussian smeared charge model</a:t>
            </a:r>
          </a:p>
          <a:p>
            <a:pPr>
              <a:lnSpc>
                <a:spcPct val="150000"/>
              </a:lnSpc>
            </a:pPr>
            <a:r>
              <a:rPr lang="en-US" kern="0" dirty="0" smtClean="0"/>
              <a:t>PB3: efficiency: RI-J approximation</a:t>
            </a:r>
            <a:br>
              <a:rPr lang="en-US" kern="0" dirty="0" smtClean="0"/>
            </a:br>
            <a:r>
              <a:rPr lang="en-US" kern="0" dirty="0" smtClean="0"/>
              <a:t>        + multipole-accelerated RI-J (MARI-J) approximation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PB4: all electron relativistic (outlook at the 2nd period</a:t>
            </a:r>
            <a:r>
              <a:rPr lang="de-DE" kern="0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de-DE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7156539" y="1646650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Halber Rahmen 6"/>
          <p:cNvSpPr/>
          <p:nvPr/>
        </p:nvSpPr>
        <p:spPr>
          <a:xfrm rot="3540000" flipH="1" flipV="1">
            <a:off x="6776013" y="2294722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Halber Rahmen 7"/>
          <p:cNvSpPr/>
          <p:nvPr/>
        </p:nvSpPr>
        <p:spPr>
          <a:xfrm rot="3540000" flipH="1" flipV="1">
            <a:off x="6992036" y="2798959"/>
            <a:ext cx="180000" cy="540000"/>
          </a:xfrm>
          <a:prstGeom prst="half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Halber Rahmen 8"/>
          <p:cNvSpPr/>
          <p:nvPr/>
        </p:nvSpPr>
        <p:spPr>
          <a:xfrm rot="3540000" flipH="1" flipV="1">
            <a:off x="4975812" y="3805930"/>
            <a:ext cx="180000" cy="540000"/>
          </a:xfrm>
          <a:prstGeom prst="half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Derivative of two electron integrals</a:t>
            </a:r>
          </a:p>
          <a:p>
            <a:pPr marL="0" indent="0">
              <a:buNone/>
            </a:pPr>
            <a:r>
              <a:rPr lang="de-DE" kern="0" dirty="0" smtClean="0"/>
              <a:t/>
            </a:r>
            <a:br>
              <a:rPr lang="de-DE" kern="0" dirty="0" smtClean="0"/>
            </a:br>
            <a:endParaRPr lang="de-DE" kern="0" dirty="0"/>
          </a:p>
          <a:p>
            <a:endParaRPr lang="de-DE" kern="0" dirty="0" smtClean="0"/>
          </a:p>
          <a:p>
            <a:endParaRPr lang="de-DE" kern="0" dirty="0" smtClean="0"/>
          </a:p>
          <a:p>
            <a:r>
              <a:rPr lang="en-US" kern="0" dirty="0" smtClean="0"/>
              <a:t>Coulomb part (formal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kern="0" dirty="0" smtClean="0"/>
              <a:t>scaling behavior with the number of basis functions)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     </a:t>
            </a:r>
            <a:r>
              <a:rPr lang="en-US" kern="0" dirty="0" smtClean="0"/>
              <a:t>is symmetric,              is antisymmetric </a:t>
            </a:r>
            <a:r>
              <a:rPr lang="en-US" dirty="0" smtClean="0"/>
              <a:t>→</a:t>
            </a:r>
            <a:r>
              <a:rPr lang="en-US" kern="0" dirty="0" smtClean="0"/>
              <a:t> second term vanishes</a:t>
            </a:r>
          </a:p>
          <a:p>
            <a:pPr marL="0" indent="0">
              <a:buNone/>
            </a:pP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Q5-B: efficiency (PB3): 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448827"/>
              </p:ext>
            </p:extLst>
          </p:nvPr>
        </p:nvGraphicFramePr>
        <p:xfrm>
          <a:off x="1115616" y="1773203"/>
          <a:ext cx="7010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Equation" r:id="rId7" imgW="7010280" imgH="634680" progId="Equation.DSMT4">
                  <p:embed/>
                </p:oleObj>
              </mc:Choice>
              <mc:Fallback>
                <p:oleObj name="Equation" r:id="rId7" imgW="70102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5616" y="1773203"/>
                        <a:ext cx="7010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951366"/>
              </p:ext>
            </p:extLst>
          </p:nvPr>
        </p:nvGraphicFramePr>
        <p:xfrm>
          <a:off x="1811797" y="3746500"/>
          <a:ext cx="5422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Equation" r:id="rId9" imgW="5422680" imgH="393480" progId="Equation.DSMT4">
                  <p:embed/>
                </p:oleObj>
              </mc:Choice>
              <mc:Fallback>
                <p:oleObj name="Equation" r:id="rId9" imgW="5422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11797" y="3746500"/>
                        <a:ext cx="5422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654680"/>
              </p:ext>
            </p:extLst>
          </p:nvPr>
        </p:nvGraphicFramePr>
        <p:xfrm>
          <a:off x="801933" y="4187068"/>
          <a:ext cx="393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Equation" r:id="rId11" imgW="393480" imgH="291960" progId="Equation.DSMT4">
                  <p:embed/>
                </p:oleObj>
              </mc:Choice>
              <mc:Fallback>
                <p:oleObj name="Equation" r:id="rId11" imgW="3934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1933" y="4187068"/>
                        <a:ext cx="393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497486"/>
              </p:ext>
            </p:extLst>
          </p:nvPr>
        </p:nvGraphicFramePr>
        <p:xfrm>
          <a:off x="2708418" y="4174368"/>
          <a:ext cx="850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Equation" r:id="rId13" imgW="850680" imgH="317160" progId="Equation.DSMT4">
                  <p:embed/>
                </p:oleObj>
              </mc:Choice>
              <mc:Fallback>
                <p:oleObj name="Equation" r:id="rId13" imgW="85068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08418" y="4174368"/>
                        <a:ext cx="8509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8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Resolution of the identity approximation: RI-J</a:t>
            </a:r>
            <a:br>
              <a:rPr lang="en-US" kern="0" dirty="0" smtClean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>                                  </a:t>
            </a:r>
            <a:r>
              <a:rPr lang="en-US" kern="0" dirty="0" smtClean="0"/>
              <a:t>will be calculated in advance </a:t>
            </a:r>
          </a:p>
          <a:p>
            <a:endParaRPr lang="en-US" kern="0" dirty="0" smtClean="0"/>
          </a:p>
          <a:p>
            <a:r>
              <a:rPr lang="en-US" kern="0" dirty="0" smtClean="0"/>
              <a:t>Final evaluation</a:t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>formal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kern="0" dirty="0" smtClean="0"/>
              <a:t>scaling behavior with the number of basis functions 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Q5-B: efficiency (PB3): 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66430"/>
              </p:ext>
            </p:extLst>
          </p:nvPr>
        </p:nvGraphicFramePr>
        <p:xfrm>
          <a:off x="3710447" y="3717032"/>
          <a:ext cx="162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Equation" r:id="rId7" imgW="1625400" imgH="393480" progId="Equation.DSMT4">
                  <p:embed/>
                </p:oleObj>
              </mc:Choice>
              <mc:Fallback>
                <p:oleObj name="Equation" r:id="rId7" imgW="1625400" imgH="393480" progId="Equation.DSMT4">
                  <p:embed/>
                  <p:pic>
                    <p:nvPicPr>
                      <p:cNvPr id="22" name="Objekt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0447" y="3717032"/>
                        <a:ext cx="162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667537"/>
              </p:ext>
            </p:extLst>
          </p:nvPr>
        </p:nvGraphicFramePr>
        <p:xfrm>
          <a:off x="2237247" y="1700808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Equation" r:id="rId9" imgW="4572000" imgH="609480" progId="Equation.DSMT4">
                  <p:embed/>
                </p:oleObj>
              </mc:Choice>
              <mc:Fallback>
                <p:oleObj name="Equation" r:id="rId9" imgW="4572000" imgH="609480" progId="Equation.DSMT4">
                  <p:embed/>
                  <p:pic>
                    <p:nvPicPr>
                      <p:cNvPr id="21" name="Objekt 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7247" y="1700808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973157"/>
              </p:ext>
            </p:extLst>
          </p:nvPr>
        </p:nvGraphicFramePr>
        <p:xfrm>
          <a:off x="683568" y="2353538"/>
          <a:ext cx="236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Equation" r:id="rId11" imgW="2361960" imgH="393480" progId="Equation.DSMT4">
                  <p:embed/>
                </p:oleObj>
              </mc:Choice>
              <mc:Fallback>
                <p:oleObj name="Equation" r:id="rId11" imgW="2361960" imgH="393480" progId="Equation.DSMT4">
                  <p:embed/>
                  <p:pic>
                    <p:nvPicPr>
                      <p:cNvPr id="22" name="Objekt 2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2353538"/>
                        <a:ext cx="2362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28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Multipole accelerated resolution of the identity approximation: MARI-J</a:t>
            </a:r>
            <a:br>
              <a:rPr lang="en-US" kern="0" dirty="0" smtClean="0"/>
            </a:br>
            <a:r>
              <a:rPr lang="en-US" sz="800" kern="0" dirty="0" smtClean="0"/>
              <a:t/>
            </a:r>
            <a:br>
              <a:rPr lang="en-US" sz="800" kern="0" dirty="0" smtClean="0"/>
            </a:br>
            <a:r>
              <a:rPr lang="en-US" kern="0" dirty="0" smtClean="0"/>
              <a:t>Coulomb term is divided in a near-field (NF) and far-field (FF) part </a:t>
            </a:r>
            <a:br>
              <a:rPr lang="en-US" kern="0" dirty="0" smtClean="0"/>
            </a:br>
            <a:r>
              <a:rPr lang="de-DE" kern="0" dirty="0" smtClean="0"/>
              <a:t>                                  </a:t>
            </a:r>
            <a:endParaRPr lang="de-DE" kern="0" dirty="0"/>
          </a:p>
          <a:p>
            <a:r>
              <a:rPr lang="en-US" kern="0" dirty="0" smtClean="0"/>
              <a:t>NF part is evaluated by the RI-J approximation</a:t>
            </a:r>
            <a:br>
              <a:rPr lang="en-US" kern="0" dirty="0" smtClean="0"/>
            </a:br>
            <a:endParaRPr lang="en-US" kern="0" dirty="0" smtClean="0"/>
          </a:p>
          <a:p>
            <a:r>
              <a:rPr lang="en-US" kern="0" dirty="0" smtClean="0"/>
              <a:t>FF part:</a:t>
            </a:r>
            <a:br>
              <a:rPr lang="en-US" kern="0" dirty="0" smtClean="0"/>
            </a:br>
            <a:r>
              <a:rPr lang="en-US" kern="0" dirty="0" smtClean="0"/>
              <a:t>Coulomb interaction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i="1" kern="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kern="0" dirty="0" smtClean="0"/>
              <a:t> of two continuous charge distributions </a:t>
            </a:r>
            <a:r>
              <a:rPr lang="el-GR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de-DE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e-DE" kern="0" dirty="0" smtClean="0"/>
              <a:t> </a:t>
            </a:r>
            <a:r>
              <a:rPr lang="en-US" kern="0" dirty="0" smtClean="0"/>
              <a:t>and</a:t>
            </a:r>
            <a:r>
              <a:rPr lang="de-DE" kern="0" dirty="0" smtClean="0"/>
              <a:t> </a:t>
            </a:r>
            <a:r>
              <a:rPr lang="el-GR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de-DE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de-DE" kern="0" dirty="0" smtClean="0"/>
              <a:t> </a:t>
            </a:r>
            <a:r>
              <a:rPr lang="en-US" kern="0" dirty="0" smtClean="0"/>
              <a:t>can be factorized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     </a:t>
            </a:r>
            <a:r>
              <a:rPr lang="en-US" kern="0" dirty="0" smtClean="0"/>
              <a:t>are the multipole moments centered at </a:t>
            </a:r>
            <a:r>
              <a:rPr lang="en-US" b="1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kern="0" dirty="0" smtClean="0"/>
              <a:t>,       are the coefficients of a local Taylor-type expansion of the potential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en-US" dirty="0" smtClean="0"/>
              <a:t>→ truncation after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l=L</a:t>
            </a:r>
            <a:r>
              <a:rPr lang="en-US" dirty="0" smtClean="0"/>
              <a:t> leads to a fast evaluation of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i="1" kern="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Q5-B: efficiency (PB3): MARI-J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393595"/>
              </p:ext>
            </p:extLst>
          </p:nvPr>
        </p:nvGraphicFramePr>
        <p:xfrm>
          <a:off x="1979712" y="4005064"/>
          <a:ext cx="4622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Equation" r:id="rId7" imgW="4622760" imgH="672840" progId="Equation.DSMT4">
                  <p:embed/>
                </p:oleObj>
              </mc:Choice>
              <mc:Fallback>
                <p:oleObj name="Equation" r:id="rId7" imgW="462276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79712" y="4005064"/>
                        <a:ext cx="46228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925499"/>
              </p:ext>
            </p:extLst>
          </p:nvPr>
        </p:nvGraphicFramePr>
        <p:xfrm>
          <a:off x="755576" y="4779900"/>
          <a:ext cx="393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Equation" r:id="rId9" imgW="393480" imgH="355320" progId="Equation.DSMT4">
                  <p:embed/>
                </p:oleObj>
              </mc:Choice>
              <mc:Fallback>
                <p:oleObj name="Equation" r:id="rId9" imgW="3934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5576" y="4779900"/>
                        <a:ext cx="393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02807"/>
              </p:ext>
            </p:extLst>
          </p:nvPr>
        </p:nvGraphicFramePr>
        <p:xfrm>
          <a:off x="5911275" y="4756704"/>
          <a:ext cx="368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Equation" r:id="rId11" imgW="368280" imgH="355320" progId="Equation.DSMT4">
                  <p:embed/>
                </p:oleObj>
              </mc:Choice>
              <mc:Fallback>
                <p:oleObj name="Equation" r:id="rId11" imgW="368280" imgH="35532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11275" y="4756704"/>
                        <a:ext cx="3683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797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800122"/>
              </p:ext>
            </p:extLst>
          </p:nvPr>
        </p:nvGraphicFramePr>
        <p:xfrm>
          <a:off x="683568" y="3959767"/>
          <a:ext cx="756084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3355185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1733658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8301704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363838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783328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CPU time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7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total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2e</a:t>
                      </a:r>
                      <a:r>
                        <a:rPr lang="en-US" baseline="30000" noProof="0" dirty="0" smtClean="0"/>
                        <a:t>-</a:t>
                      </a:r>
                      <a:r>
                        <a:rPr lang="en-US" noProof="0" dirty="0" smtClean="0"/>
                        <a:t> coulomb part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7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Energy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42min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9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5h43min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5h16min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9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57min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6.0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28min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11.1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51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(MARI-J)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33min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10.4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57.9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62715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/>
              <a:t>Q5-B: </a:t>
            </a:r>
            <a:r>
              <a:rPr lang="en-US" dirty="0" smtClean="0"/>
              <a:t>efficiency (PB3): application </a:t>
            </a:r>
            <a:r>
              <a:rPr lang="de-DE" dirty="0" smtClean="0"/>
              <a:t>I 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827584" y="362644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Bild von mittelfettem Molekül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67" y="3110558"/>
            <a:ext cx="4320766" cy="7915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67" y="2087462"/>
            <a:ext cx="4403018" cy="874148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683568" y="3040380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r>
              <a:rPr lang="de-DE" baseline="-25000" dirty="0" smtClean="0"/>
              <a:t>94</a:t>
            </a:r>
            <a:r>
              <a:rPr lang="de-DE" dirty="0" smtClean="0"/>
              <a:t>H</a:t>
            </a:r>
            <a:r>
              <a:rPr lang="de-DE" baseline="-25000" dirty="0" smtClean="0"/>
              <a:t>174</a:t>
            </a:r>
            <a:r>
              <a:rPr lang="de-DE" dirty="0" smtClean="0"/>
              <a:t>O</a:t>
            </a:r>
            <a:r>
              <a:rPr lang="de-DE" baseline="-25000" dirty="0" smtClean="0"/>
              <a:t>12</a:t>
            </a:r>
            <a:r>
              <a:rPr lang="de-DE" dirty="0" smtClean="0"/>
              <a:t>N</a:t>
            </a:r>
            <a:r>
              <a:rPr lang="de-DE" baseline="-25000" dirty="0" smtClean="0"/>
              <a:t>4</a:t>
            </a:r>
            <a:r>
              <a:rPr lang="de-DE" dirty="0" smtClean="0"/>
              <a:t>S</a:t>
            </a:r>
            <a:r>
              <a:rPr lang="de-DE" baseline="-25000" dirty="0" smtClean="0"/>
              <a:t>3</a:t>
            </a:r>
            <a:r>
              <a:rPr lang="de-DE" baseline="30000" dirty="0" smtClean="0"/>
              <a:t>  </a:t>
            </a:r>
            <a:r>
              <a:rPr lang="de-DE" dirty="0" smtClean="0"/>
              <a:t>(</a:t>
            </a:r>
            <a:r>
              <a:rPr lang="en-US" dirty="0" smtClean="0"/>
              <a:t>287 atoms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683568" y="249289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Method: PBE/def2-TZVP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/>
              <a:t>Q5-B: </a:t>
            </a:r>
            <a:r>
              <a:rPr lang="en-US" dirty="0" smtClean="0"/>
              <a:t>efficiency (PB3): application </a:t>
            </a:r>
            <a:r>
              <a:rPr lang="de-DE" dirty="0" smtClean="0"/>
              <a:t>II 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83568" y="3040380"/>
            <a:ext cx="403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[C</a:t>
            </a:r>
            <a:r>
              <a:rPr lang="de-DE" baseline="-25000" dirty="0" smtClean="0"/>
              <a:t>304</a:t>
            </a:r>
            <a:r>
              <a:rPr lang="de-DE" dirty="0" smtClean="0"/>
              <a:t>H</a:t>
            </a:r>
            <a:r>
              <a:rPr lang="de-DE" baseline="-25000" dirty="0" smtClean="0"/>
              <a:t>346</a:t>
            </a:r>
            <a:r>
              <a:rPr lang="de-DE" dirty="0" smtClean="0"/>
              <a:t>O</a:t>
            </a:r>
            <a:r>
              <a:rPr lang="de-DE" baseline="-25000" dirty="0" smtClean="0"/>
              <a:t>220</a:t>
            </a:r>
            <a:r>
              <a:rPr lang="de-DE" dirty="0" smtClean="0"/>
              <a:t>N</a:t>
            </a:r>
            <a:r>
              <a:rPr lang="de-DE" baseline="-25000" dirty="0" smtClean="0"/>
              <a:t>118</a:t>
            </a:r>
            <a:r>
              <a:rPr lang="de-DE" dirty="0" smtClean="0"/>
              <a:t>P</a:t>
            </a:r>
            <a:r>
              <a:rPr lang="de-DE" baseline="-25000" dirty="0" smtClean="0"/>
              <a:t>30</a:t>
            </a:r>
            <a:r>
              <a:rPr lang="de-DE" dirty="0" smtClean="0"/>
              <a:t>]</a:t>
            </a:r>
            <a:r>
              <a:rPr lang="de-DE" baseline="30000" dirty="0" smtClean="0"/>
              <a:t>30-   </a:t>
            </a:r>
            <a:r>
              <a:rPr lang="de-DE" dirty="0" smtClean="0"/>
              <a:t>(1018 </a:t>
            </a:r>
            <a:r>
              <a:rPr lang="en-US" dirty="0" smtClean="0"/>
              <a:t>atoms</a:t>
            </a:r>
            <a:r>
              <a:rPr lang="de-DE" dirty="0" smtClean="0"/>
              <a:t>)</a:t>
            </a:r>
            <a:endParaRPr lang="de-DE" dirty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082711"/>
              </p:ext>
            </p:extLst>
          </p:nvPr>
        </p:nvGraphicFramePr>
        <p:xfrm>
          <a:off x="683568" y="3959767"/>
          <a:ext cx="756084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3355185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1733658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8301704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363838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783328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CPU time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7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total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2e</a:t>
                      </a:r>
                      <a:r>
                        <a:rPr lang="en-US" baseline="30000" noProof="0" dirty="0" smtClean="0"/>
                        <a:t>-</a:t>
                      </a:r>
                      <a:r>
                        <a:rPr lang="en-US" noProof="0" dirty="0" smtClean="0"/>
                        <a:t> coulomb part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7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Energy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9h 52min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9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43h 11min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36h 9min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9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14h 53 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2.9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7h 39min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4.7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51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(MARI-J)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7h 49min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5.5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36 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61.0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62715"/>
                  </a:ext>
                </a:extLst>
              </a:tr>
            </a:tbl>
          </a:graphicData>
        </a:graphic>
      </p:graphicFrame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908720"/>
            <a:ext cx="2180528" cy="351065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683568" y="2492896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Method: PBE/def2-SV(P)/COSMO</a:t>
            </a:r>
            <a:endParaRPr lang="en-US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122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COSMO application for a highly </a:t>
            </a:r>
            <a:br>
              <a:rPr lang="en-US" dirty="0" smtClean="0"/>
            </a:br>
            <a:r>
              <a:rPr lang="en-US" dirty="0" smtClean="0"/>
              <a:t>negatively charged DNA sequence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40187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778793"/>
            <a:ext cx="8265445" cy="561975"/>
          </a:xfrm>
        </p:spPr>
        <p:txBody>
          <a:bodyPr/>
          <a:lstStyle/>
          <a:p>
            <a:r>
              <a:rPr lang="de-DE" dirty="0"/>
              <a:t>Q5-B </a:t>
            </a:r>
            <a:r>
              <a:rPr lang="en-US" altLang="de-DE" dirty="0" smtClean="0"/>
              <a:t>Further development of TURBOMOLE´s </a:t>
            </a:r>
            <a:br>
              <a:rPr lang="en-US" altLang="de-DE" dirty="0" smtClean="0"/>
            </a:br>
            <a:r>
              <a:rPr lang="en-US" altLang="de-DE" dirty="0" smtClean="0"/>
              <a:t>NMR module</a:t>
            </a:r>
            <a:r>
              <a:rPr lang="en-US" dirty="0" smtClean="0"/>
              <a:t>: outlook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PB3: </a:t>
            </a:r>
            <a:r>
              <a:rPr lang="en-US" kern="0" dirty="0" smtClean="0"/>
              <a:t>efficiency:  RI-J + MARI-J approximation</a:t>
            </a:r>
          </a:p>
          <a:p>
            <a:pPr marL="0" indent="0">
              <a:buNone/>
            </a:pPr>
            <a:r>
              <a:rPr lang="en-US" kern="0" dirty="0" smtClean="0"/>
              <a:t>		     + linear-scaling DFT routines (+meta-GGA-functionals)</a:t>
            </a:r>
          </a:p>
          <a:p>
            <a:pPr marL="0" indent="0">
              <a:buNone/>
            </a:pPr>
            <a:r>
              <a:rPr lang="en-US" kern="0" dirty="0" smtClean="0"/>
              <a:t>		     + parallelization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PB4: all electron relativistic (outlook at the 2nd period)</a:t>
            </a:r>
          </a:p>
          <a:p>
            <a:pPr>
              <a:lnSpc>
                <a:spcPct val="200000"/>
              </a:lnSpc>
            </a:pPr>
            <a:r>
              <a:rPr lang="en-US" kern="0" dirty="0" smtClean="0"/>
              <a:t>NMR-related cooperation?!</a:t>
            </a:r>
            <a:endParaRPr lang="en-US" kern="0" dirty="0"/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6271956" y="1358800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7416824" cy="561975"/>
          </a:xfrm>
        </p:spPr>
        <p:txBody>
          <a:bodyPr/>
          <a:lstStyle/>
          <a:p>
            <a:r>
              <a:rPr lang="en-US" dirty="0" smtClean="0"/>
              <a:t>Effective core potentials: implementation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198563"/>
            <a:ext cx="8572376" cy="489426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1600" dirty="0" smtClean="0"/>
              <a:t>Heavy elements (→ </a:t>
            </a:r>
            <a:r>
              <a:rPr lang="en-US" sz="1600" dirty="0" err="1" smtClean="0"/>
              <a:t>metallopolymers</a:t>
            </a:r>
            <a:r>
              <a:rPr lang="en-US" sz="1600" dirty="0" smtClean="0"/>
              <a:t>): relativistic effects (also) affect the valence shell and hence the chemical </a:t>
            </a:r>
            <a:r>
              <a:rPr lang="en-US" sz="1600" dirty="0" err="1" smtClean="0"/>
              <a:t>shieldings</a:t>
            </a:r>
            <a:r>
              <a:rPr lang="en-US" sz="1600" dirty="0" smtClean="0"/>
              <a:t> at the neighboring atoms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Those effects can be treated by the use of Effective Core Potentials (ECPs) </a:t>
            </a:r>
            <a:r>
              <a:rPr lang="en-US" sz="1600" i="1" dirty="0" smtClean="0"/>
              <a:t>V</a:t>
            </a:r>
            <a:r>
              <a:rPr lang="en-US" sz="1600" baseline="30000" dirty="0" smtClean="0"/>
              <a:t>C</a:t>
            </a:r>
            <a:r>
              <a:rPr lang="en-US" sz="1600" dirty="0" smtClean="0"/>
              <a:t> and </a:t>
            </a:r>
            <a:br>
              <a:rPr lang="en-US" sz="1600" dirty="0" smtClean="0"/>
            </a:br>
            <a:r>
              <a:rPr lang="en-US" sz="1600" dirty="0" smtClean="0"/>
              <a:t>Gauge Including Atomic Orbitals (GIAOs):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1600" dirty="0" smtClean="0"/>
          </a:p>
          <a:p>
            <a:pPr>
              <a:spcBef>
                <a:spcPts val="600"/>
              </a:spcBef>
            </a:pPr>
            <a:r>
              <a:rPr lang="en-US" sz="1600" dirty="0" smtClean="0"/>
              <a:t>Has been implemented in TURBOMOLE`s </a:t>
            </a:r>
            <a:br>
              <a:rPr lang="en-US" sz="1600" dirty="0" smtClean="0"/>
            </a:br>
            <a:r>
              <a:rPr lang="en-US" sz="1600" dirty="0" smtClean="0"/>
              <a:t>module </a:t>
            </a:r>
            <a:r>
              <a:rPr lang="en-US" sz="1600" dirty="0" err="1" smtClean="0">
                <a:latin typeface="Courier" pitchFamily="49" charset="0"/>
              </a:rPr>
              <a:t>mpshift</a:t>
            </a:r>
            <a:r>
              <a:rPr lang="en-US" sz="1600" dirty="0" smtClean="0"/>
              <a:t> and tested in detail e.g. at</a:t>
            </a:r>
            <a:br>
              <a:rPr lang="en-US" sz="1600" dirty="0" smtClean="0"/>
            </a:br>
            <a:r>
              <a:rPr lang="en-US" sz="1600" dirty="0" smtClean="0"/>
              <a:t>M(</a:t>
            </a:r>
            <a:r>
              <a:rPr lang="en-US" sz="1600" dirty="0" err="1" smtClean="0"/>
              <a:t>ppy</a:t>
            </a:r>
            <a:r>
              <a:rPr lang="en-US" sz="1600" dirty="0" smtClean="0"/>
              <a:t>)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, M = </a:t>
            </a:r>
            <a:r>
              <a:rPr lang="en-US" sz="1600" dirty="0" err="1" smtClean="0"/>
              <a:t>Ir</a:t>
            </a:r>
            <a:r>
              <a:rPr lang="en-US" sz="1600" dirty="0" smtClean="0"/>
              <a:t>, Co</a:t>
            </a:r>
            <a:br>
              <a:rPr lang="en-US" sz="1600" dirty="0" smtClean="0"/>
            </a:br>
            <a:r>
              <a:rPr lang="en-US" sz="1600" dirty="0" smtClean="0"/>
              <a:t>              </a:t>
            </a:r>
            <a:r>
              <a:rPr lang="en-US" sz="1600" dirty="0" err="1" smtClean="0"/>
              <a:t>ppy</a:t>
            </a:r>
            <a:r>
              <a:rPr lang="en-US" sz="1600" dirty="0" smtClean="0"/>
              <a:t> = 2-Phenylpyridine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/>
              <a:t>	 </a:t>
            </a:r>
            <a:r>
              <a:rPr lang="en-US" dirty="0" smtClean="0"/>
              <a:t>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Project Q5</a:t>
            </a:r>
            <a:endParaRPr lang="de-DE" altLang="de-DE" dirty="0"/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/>
          </p:nvPr>
        </p:nvGraphicFramePr>
        <p:xfrm>
          <a:off x="683568" y="3356992"/>
          <a:ext cx="4286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Formel" r:id="rId3" imgW="3060360" imgH="368280" progId="Equation.3">
                  <p:embed/>
                </p:oleObj>
              </mc:Choice>
              <mc:Fallback>
                <p:oleObj name="Formel" r:id="rId3" imgW="3060360" imgH="368280" progId="Equation.3">
                  <p:embed/>
                  <p:pic>
                    <p:nvPicPr>
                      <p:cNvPr id="9" name="Objek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3356992"/>
                        <a:ext cx="4286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nhaltsplatzhalter 6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 t="7258" r="4200" b="9193"/>
          <a:stretch/>
        </p:blipFill>
        <p:spPr bwMode="auto">
          <a:xfrm>
            <a:off x="5023770" y="3140968"/>
            <a:ext cx="3508670" cy="305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/>
          </p:nvPr>
        </p:nvGraphicFramePr>
        <p:xfrm>
          <a:off x="4487863" y="2676525"/>
          <a:ext cx="41608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Formel" r:id="rId6" imgW="2971800" imgH="253800" progId="Equation.3">
                  <p:embed/>
                </p:oleObj>
              </mc:Choice>
              <mc:Fallback>
                <p:oleObj name="Formel" r:id="rId6" imgW="2971800" imgH="253800" progId="Equation.3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7863" y="2676525"/>
                        <a:ext cx="41608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7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en-US" dirty="0" smtClean="0"/>
              <a:t>Effective core potentials: application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Project Q5</a:t>
            </a:r>
            <a:endParaRPr lang="de-DE" altLang="de-DE" dirty="0"/>
          </a:p>
        </p:txBody>
      </p:sp>
      <p:grpSp>
        <p:nvGrpSpPr>
          <p:cNvPr id="331" name="Gruppieren 330"/>
          <p:cNvGrpSpPr/>
          <p:nvPr/>
        </p:nvGrpSpPr>
        <p:grpSpPr>
          <a:xfrm>
            <a:off x="4860032" y="2892146"/>
            <a:ext cx="3984473" cy="3497937"/>
            <a:chOff x="4502303" y="1784351"/>
            <a:chExt cx="3984473" cy="3497937"/>
          </a:xfrm>
        </p:grpSpPr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4779963" y="1784351"/>
              <a:ext cx="3706813" cy="3036888"/>
              <a:chOff x="3011" y="1124"/>
              <a:chExt cx="2335" cy="1913"/>
            </a:xfrm>
          </p:grpSpPr>
          <p:sp>
            <p:nvSpPr>
              <p:cNvPr id="121" name="Line 5"/>
              <p:cNvSpPr>
                <a:spLocks noChangeShapeType="1"/>
              </p:cNvSpPr>
              <p:nvPr/>
            </p:nvSpPr>
            <p:spPr bwMode="auto">
              <a:xfrm>
                <a:off x="3197" y="2854"/>
                <a:ext cx="2149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2" name="Line 6"/>
              <p:cNvSpPr>
                <a:spLocks noChangeShapeType="1"/>
              </p:cNvSpPr>
              <p:nvPr/>
            </p:nvSpPr>
            <p:spPr bwMode="auto">
              <a:xfrm>
                <a:off x="3575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3" name="Line 7"/>
              <p:cNvSpPr>
                <a:spLocks noChangeShapeType="1"/>
              </p:cNvSpPr>
              <p:nvPr/>
            </p:nvSpPr>
            <p:spPr bwMode="auto">
              <a:xfrm>
                <a:off x="3974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4" name="Line 8"/>
              <p:cNvSpPr>
                <a:spLocks noChangeShapeType="1"/>
              </p:cNvSpPr>
              <p:nvPr/>
            </p:nvSpPr>
            <p:spPr bwMode="auto">
              <a:xfrm>
                <a:off x="4371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5" name="Line 9"/>
              <p:cNvSpPr>
                <a:spLocks noChangeShapeType="1"/>
              </p:cNvSpPr>
              <p:nvPr/>
            </p:nvSpPr>
            <p:spPr bwMode="auto">
              <a:xfrm>
                <a:off x="4770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6" name="Line 10"/>
              <p:cNvSpPr>
                <a:spLocks noChangeShapeType="1"/>
              </p:cNvSpPr>
              <p:nvPr/>
            </p:nvSpPr>
            <p:spPr bwMode="auto">
              <a:xfrm>
                <a:off x="5167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7" name="Line 11"/>
              <p:cNvSpPr>
                <a:spLocks noChangeShapeType="1"/>
              </p:cNvSpPr>
              <p:nvPr/>
            </p:nvSpPr>
            <p:spPr bwMode="auto">
              <a:xfrm>
                <a:off x="3376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8" name="Line 12"/>
              <p:cNvSpPr>
                <a:spLocks noChangeShapeType="1"/>
              </p:cNvSpPr>
              <p:nvPr/>
            </p:nvSpPr>
            <p:spPr bwMode="auto">
              <a:xfrm>
                <a:off x="3774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9" name="Line 13"/>
              <p:cNvSpPr>
                <a:spLocks noChangeShapeType="1"/>
              </p:cNvSpPr>
              <p:nvPr/>
            </p:nvSpPr>
            <p:spPr bwMode="auto">
              <a:xfrm>
                <a:off x="4172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0" name="Line 14"/>
              <p:cNvSpPr>
                <a:spLocks noChangeShapeType="1"/>
              </p:cNvSpPr>
              <p:nvPr/>
            </p:nvSpPr>
            <p:spPr bwMode="auto">
              <a:xfrm>
                <a:off x="4570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1" name="Line 15"/>
              <p:cNvSpPr>
                <a:spLocks noChangeShapeType="1"/>
              </p:cNvSpPr>
              <p:nvPr/>
            </p:nvSpPr>
            <p:spPr bwMode="auto">
              <a:xfrm>
                <a:off x="4968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2" name="Line 16"/>
              <p:cNvSpPr>
                <a:spLocks noChangeShapeType="1"/>
              </p:cNvSpPr>
              <p:nvPr/>
            </p:nvSpPr>
            <p:spPr bwMode="auto">
              <a:xfrm flipV="1">
                <a:off x="3197" y="1124"/>
                <a:ext cx="0" cy="173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3" name="Line 17"/>
              <p:cNvSpPr>
                <a:spLocks noChangeShapeType="1"/>
              </p:cNvSpPr>
              <p:nvPr/>
            </p:nvSpPr>
            <p:spPr bwMode="auto">
              <a:xfrm flipH="1">
                <a:off x="3180" y="2549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4" name="Line 18"/>
              <p:cNvSpPr>
                <a:spLocks noChangeShapeType="1"/>
              </p:cNvSpPr>
              <p:nvPr/>
            </p:nvSpPr>
            <p:spPr bwMode="auto">
              <a:xfrm flipH="1">
                <a:off x="3180" y="2229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5" name="Line 19"/>
              <p:cNvSpPr>
                <a:spLocks noChangeShapeType="1"/>
              </p:cNvSpPr>
              <p:nvPr/>
            </p:nvSpPr>
            <p:spPr bwMode="auto">
              <a:xfrm flipH="1">
                <a:off x="3180" y="1909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6" name="Line 20"/>
              <p:cNvSpPr>
                <a:spLocks noChangeShapeType="1"/>
              </p:cNvSpPr>
              <p:nvPr/>
            </p:nvSpPr>
            <p:spPr bwMode="auto">
              <a:xfrm flipH="1">
                <a:off x="3180" y="1588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7" name="Line 21"/>
              <p:cNvSpPr>
                <a:spLocks noChangeShapeType="1"/>
              </p:cNvSpPr>
              <p:nvPr/>
            </p:nvSpPr>
            <p:spPr bwMode="auto">
              <a:xfrm flipH="1">
                <a:off x="3180" y="1268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8" name="Line 22"/>
              <p:cNvSpPr>
                <a:spLocks noChangeShapeType="1"/>
              </p:cNvSpPr>
              <p:nvPr/>
            </p:nvSpPr>
            <p:spPr bwMode="auto">
              <a:xfrm flipH="1">
                <a:off x="3164" y="2710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9" name="Line 23"/>
              <p:cNvSpPr>
                <a:spLocks noChangeShapeType="1"/>
              </p:cNvSpPr>
              <p:nvPr/>
            </p:nvSpPr>
            <p:spPr bwMode="auto">
              <a:xfrm flipH="1">
                <a:off x="3164" y="2390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40" name="Line 24"/>
              <p:cNvSpPr>
                <a:spLocks noChangeShapeType="1"/>
              </p:cNvSpPr>
              <p:nvPr/>
            </p:nvSpPr>
            <p:spPr bwMode="auto">
              <a:xfrm flipH="1">
                <a:off x="3164" y="2069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41" name="Line 25"/>
              <p:cNvSpPr>
                <a:spLocks noChangeShapeType="1"/>
              </p:cNvSpPr>
              <p:nvPr/>
            </p:nvSpPr>
            <p:spPr bwMode="auto">
              <a:xfrm flipH="1">
                <a:off x="3164" y="1749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42" name="Line 26"/>
              <p:cNvSpPr>
                <a:spLocks noChangeShapeType="1"/>
              </p:cNvSpPr>
              <p:nvPr/>
            </p:nvSpPr>
            <p:spPr bwMode="auto">
              <a:xfrm flipH="1">
                <a:off x="3164" y="1428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43" name="Rectangle 27"/>
              <p:cNvSpPr>
                <a:spLocks noChangeArrowheads="1"/>
              </p:cNvSpPr>
              <p:nvPr/>
            </p:nvSpPr>
            <p:spPr bwMode="auto">
              <a:xfrm>
                <a:off x="3312" y="2901"/>
                <a:ext cx="1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4" name="Rectangle 28"/>
              <p:cNvSpPr>
                <a:spLocks noChangeArrowheads="1"/>
              </p:cNvSpPr>
              <p:nvPr/>
            </p:nvSpPr>
            <p:spPr bwMode="auto">
              <a:xfrm>
                <a:off x="3749" y="2901"/>
                <a:ext cx="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5" name="Rectangle 29"/>
              <p:cNvSpPr>
                <a:spLocks noChangeArrowheads="1"/>
              </p:cNvSpPr>
              <p:nvPr/>
            </p:nvSpPr>
            <p:spPr bwMode="auto">
              <a:xfrm>
                <a:off x="4122" y="2901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6" name="Rectangle 30"/>
              <p:cNvSpPr>
                <a:spLocks noChangeArrowheads="1"/>
              </p:cNvSpPr>
              <p:nvPr/>
            </p:nvSpPr>
            <p:spPr bwMode="auto">
              <a:xfrm>
                <a:off x="4520" y="2901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1"/>
              <p:cNvSpPr>
                <a:spLocks noChangeArrowheads="1"/>
              </p:cNvSpPr>
              <p:nvPr/>
            </p:nvSpPr>
            <p:spPr bwMode="auto">
              <a:xfrm>
                <a:off x="4918" y="2901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8" name="Rectangle 32"/>
              <p:cNvSpPr>
                <a:spLocks noChangeArrowheads="1"/>
              </p:cNvSpPr>
              <p:nvPr/>
            </p:nvSpPr>
            <p:spPr bwMode="auto">
              <a:xfrm>
                <a:off x="3011" y="2657"/>
                <a:ext cx="1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9" name="Rectangle 33"/>
              <p:cNvSpPr>
                <a:spLocks noChangeArrowheads="1"/>
              </p:cNvSpPr>
              <p:nvPr/>
            </p:nvSpPr>
            <p:spPr bwMode="auto">
              <a:xfrm>
                <a:off x="3090" y="2337"/>
                <a:ext cx="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0" name="Rectangle 34"/>
              <p:cNvSpPr>
                <a:spLocks noChangeArrowheads="1"/>
              </p:cNvSpPr>
              <p:nvPr/>
            </p:nvSpPr>
            <p:spPr bwMode="auto">
              <a:xfrm>
                <a:off x="3040" y="2016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1" name="Rectangle 35"/>
              <p:cNvSpPr>
                <a:spLocks noChangeArrowheads="1"/>
              </p:cNvSpPr>
              <p:nvPr/>
            </p:nvSpPr>
            <p:spPr bwMode="auto">
              <a:xfrm>
                <a:off x="3040" y="1696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2" name="Rectangle 36"/>
              <p:cNvSpPr>
                <a:spLocks noChangeArrowheads="1"/>
              </p:cNvSpPr>
              <p:nvPr/>
            </p:nvSpPr>
            <p:spPr bwMode="auto">
              <a:xfrm>
                <a:off x="3040" y="1376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3" name="Line 37"/>
              <p:cNvSpPr>
                <a:spLocks noChangeShapeType="1"/>
              </p:cNvSpPr>
              <p:nvPr/>
            </p:nvSpPr>
            <p:spPr bwMode="auto">
              <a:xfrm>
                <a:off x="3600" y="2770"/>
                <a:ext cx="44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4" name="Line 38"/>
              <p:cNvSpPr>
                <a:spLocks noChangeShapeType="1"/>
              </p:cNvSpPr>
              <p:nvPr/>
            </p:nvSpPr>
            <p:spPr bwMode="auto">
              <a:xfrm flipH="1">
                <a:off x="3600" y="2770"/>
                <a:ext cx="44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5" name="Line 39"/>
              <p:cNvSpPr>
                <a:spLocks noChangeShapeType="1"/>
              </p:cNvSpPr>
              <p:nvPr/>
            </p:nvSpPr>
            <p:spPr bwMode="auto">
              <a:xfrm>
                <a:off x="3622" y="2770"/>
                <a:ext cx="0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6" name="Line 40"/>
              <p:cNvSpPr>
                <a:spLocks noChangeShapeType="1"/>
              </p:cNvSpPr>
              <p:nvPr/>
            </p:nvSpPr>
            <p:spPr bwMode="auto">
              <a:xfrm>
                <a:off x="3600" y="2792"/>
                <a:ext cx="4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7" name="Line 41"/>
              <p:cNvSpPr>
                <a:spLocks noChangeShapeType="1"/>
              </p:cNvSpPr>
              <p:nvPr/>
            </p:nvSpPr>
            <p:spPr bwMode="auto">
              <a:xfrm>
                <a:off x="4651" y="164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8" name="Line 42"/>
              <p:cNvSpPr>
                <a:spLocks noChangeShapeType="1"/>
              </p:cNvSpPr>
              <p:nvPr/>
            </p:nvSpPr>
            <p:spPr bwMode="auto">
              <a:xfrm flipH="1">
                <a:off x="4651" y="164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9" name="Line 43"/>
              <p:cNvSpPr>
                <a:spLocks noChangeShapeType="1"/>
              </p:cNvSpPr>
              <p:nvPr/>
            </p:nvSpPr>
            <p:spPr bwMode="auto">
              <a:xfrm>
                <a:off x="4673" y="164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0" name="Line 44"/>
              <p:cNvSpPr>
                <a:spLocks noChangeShapeType="1"/>
              </p:cNvSpPr>
              <p:nvPr/>
            </p:nvSpPr>
            <p:spPr bwMode="auto">
              <a:xfrm>
                <a:off x="4651" y="1666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1" name="Line 45"/>
              <p:cNvSpPr>
                <a:spLocks noChangeShapeType="1"/>
              </p:cNvSpPr>
              <p:nvPr/>
            </p:nvSpPr>
            <p:spPr bwMode="auto">
              <a:xfrm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2" name="Line 46"/>
              <p:cNvSpPr>
                <a:spLocks noChangeShapeType="1"/>
              </p:cNvSpPr>
              <p:nvPr/>
            </p:nvSpPr>
            <p:spPr bwMode="auto">
              <a:xfrm flipH="1"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3" name="Line 47"/>
              <p:cNvSpPr>
                <a:spLocks noChangeShapeType="1"/>
              </p:cNvSpPr>
              <p:nvPr/>
            </p:nvSpPr>
            <p:spPr bwMode="auto">
              <a:xfrm>
                <a:off x="5206" y="122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4" name="Line 48"/>
              <p:cNvSpPr>
                <a:spLocks noChangeShapeType="1"/>
              </p:cNvSpPr>
              <p:nvPr/>
            </p:nvSpPr>
            <p:spPr bwMode="auto">
              <a:xfrm>
                <a:off x="5185" y="124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5" name="Line 49"/>
              <p:cNvSpPr>
                <a:spLocks noChangeShapeType="1"/>
              </p:cNvSpPr>
              <p:nvPr/>
            </p:nvSpPr>
            <p:spPr bwMode="auto">
              <a:xfrm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6" name="Line 50"/>
              <p:cNvSpPr>
                <a:spLocks noChangeShapeType="1"/>
              </p:cNvSpPr>
              <p:nvPr/>
            </p:nvSpPr>
            <p:spPr bwMode="auto">
              <a:xfrm flipH="1"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7" name="Line 51"/>
              <p:cNvSpPr>
                <a:spLocks noChangeShapeType="1"/>
              </p:cNvSpPr>
              <p:nvPr/>
            </p:nvSpPr>
            <p:spPr bwMode="auto">
              <a:xfrm>
                <a:off x="4951" y="142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8" name="Line 52"/>
              <p:cNvSpPr>
                <a:spLocks noChangeShapeType="1"/>
              </p:cNvSpPr>
              <p:nvPr/>
            </p:nvSpPr>
            <p:spPr bwMode="auto">
              <a:xfrm>
                <a:off x="4929" y="144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9" name="Line 53"/>
              <p:cNvSpPr>
                <a:spLocks noChangeShapeType="1"/>
              </p:cNvSpPr>
              <p:nvPr/>
            </p:nvSpPr>
            <p:spPr bwMode="auto">
              <a:xfrm>
                <a:off x="5208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0" name="Line 54"/>
              <p:cNvSpPr>
                <a:spLocks noChangeShapeType="1"/>
              </p:cNvSpPr>
              <p:nvPr/>
            </p:nvSpPr>
            <p:spPr bwMode="auto">
              <a:xfrm flipH="1">
                <a:off x="5208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1" name="Line 55"/>
              <p:cNvSpPr>
                <a:spLocks noChangeShapeType="1"/>
              </p:cNvSpPr>
              <p:nvPr/>
            </p:nvSpPr>
            <p:spPr bwMode="auto">
              <a:xfrm>
                <a:off x="5230" y="118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2" name="Line 56"/>
              <p:cNvSpPr>
                <a:spLocks noChangeShapeType="1"/>
              </p:cNvSpPr>
              <p:nvPr/>
            </p:nvSpPr>
            <p:spPr bwMode="auto">
              <a:xfrm>
                <a:off x="5208" y="121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3" name="Line 57"/>
              <p:cNvSpPr>
                <a:spLocks noChangeShapeType="1"/>
              </p:cNvSpPr>
              <p:nvPr/>
            </p:nvSpPr>
            <p:spPr bwMode="auto">
              <a:xfrm>
                <a:off x="4391" y="189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4" name="Line 58"/>
              <p:cNvSpPr>
                <a:spLocks noChangeShapeType="1"/>
              </p:cNvSpPr>
              <p:nvPr/>
            </p:nvSpPr>
            <p:spPr bwMode="auto">
              <a:xfrm flipH="1">
                <a:off x="4391" y="189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5" name="Line 59"/>
              <p:cNvSpPr>
                <a:spLocks noChangeShapeType="1"/>
              </p:cNvSpPr>
              <p:nvPr/>
            </p:nvSpPr>
            <p:spPr bwMode="auto">
              <a:xfrm>
                <a:off x="4412" y="189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6" name="Line 60"/>
              <p:cNvSpPr>
                <a:spLocks noChangeShapeType="1"/>
              </p:cNvSpPr>
              <p:nvPr/>
            </p:nvSpPr>
            <p:spPr bwMode="auto">
              <a:xfrm>
                <a:off x="4391" y="1917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7" name="Line 61"/>
              <p:cNvSpPr>
                <a:spLocks noChangeShapeType="1"/>
              </p:cNvSpPr>
              <p:nvPr/>
            </p:nvSpPr>
            <p:spPr bwMode="auto">
              <a:xfrm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8" name="Line 62"/>
              <p:cNvSpPr>
                <a:spLocks noChangeShapeType="1"/>
              </p:cNvSpPr>
              <p:nvPr/>
            </p:nvSpPr>
            <p:spPr bwMode="auto">
              <a:xfrm flipH="1"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9" name="Line 63"/>
              <p:cNvSpPr>
                <a:spLocks noChangeShapeType="1"/>
              </p:cNvSpPr>
              <p:nvPr/>
            </p:nvSpPr>
            <p:spPr bwMode="auto">
              <a:xfrm>
                <a:off x="4808" y="1577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0" name="Line 64"/>
              <p:cNvSpPr>
                <a:spLocks noChangeShapeType="1"/>
              </p:cNvSpPr>
              <p:nvPr/>
            </p:nvSpPr>
            <p:spPr bwMode="auto">
              <a:xfrm>
                <a:off x="4786" y="159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1" name="Line 65"/>
              <p:cNvSpPr>
                <a:spLocks noChangeShapeType="1"/>
              </p:cNvSpPr>
              <p:nvPr/>
            </p:nvSpPr>
            <p:spPr bwMode="auto">
              <a:xfrm>
                <a:off x="5090" y="129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2" name="Line 66"/>
              <p:cNvSpPr>
                <a:spLocks noChangeShapeType="1"/>
              </p:cNvSpPr>
              <p:nvPr/>
            </p:nvSpPr>
            <p:spPr bwMode="auto">
              <a:xfrm flipH="1">
                <a:off x="5090" y="129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3" name="Line 67"/>
              <p:cNvSpPr>
                <a:spLocks noChangeShapeType="1"/>
              </p:cNvSpPr>
              <p:nvPr/>
            </p:nvSpPr>
            <p:spPr bwMode="auto">
              <a:xfrm>
                <a:off x="5111" y="129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4" name="Line 68"/>
              <p:cNvSpPr>
                <a:spLocks noChangeShapeType="1"/>
              </p:cNvSpPr>
              <p:nvPr/>
            </p:nvSpPr>
            <p:spPr bwMode="auto">
              <a:xfrm>
                <a:off x="5090" y="131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5" name="Line 69"/>
              <p:cNvSpPr>
                <a:spLocks noChangeShapeType="1"/>
              </p:cNvSpPr>
              <p:nvPr/>
            </p:nvSpPr>
            <p:spPr bwMode="auto">
              <a:xfrm>
                <a:off x="3774" y="266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6" name="Line 70"/>
              <p:cNvSpPr>
                <a:spLocks noChangeShapeType="1"/>
              </p:cNvSpPr>
              <p:nvPr/>
            </p:nvSpPr>
            <p:spPr bwMode="auto">
              <a:xfrm flipH="1">
                <a:off x="3774" y="266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7" name="Line 71"/>
              <p:cNvSpPr>
                <a:spLocks noChangeShapeType="1"/>
              </p:cNvSpPr>
              <p:nvPr/>
            </p:nvSpPr>
            <p:spPr bwMode="auto">
              <a:xfrm>
                <a:off x="3795" y="266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8" name="Line 72"/>
              <p:cNvSpPr>
                <a:spLocks noChangeShapeType="1"/>
              </p:cNvSpPr>
              <p:nvPr/>
            </p:nvSpPr>
            <p:spPr bwMode="auto">
              <a:xfrm>
                <a:off x="3774" y="268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9" name="Line 73"/>
              <p:cNvSpPr>
                <a:spLocks noChangeShapeType="1"/>
              </p:cNvSpPr>
              <p:nvPr/>
            </p:nvSpPr>
            <p:spPr bwMode="auto">
              <a:xfrm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0" name="Line 74"/>
              <p:cNvSpPr>
                <a:spLocks noChangeShapeType="1"/>
              </p:cNvSpPr>
              <p:nvPr/>
            </p:nvSpPr>
            <p:spPr bwMode="auto">
              <a:xfrm flipH="1"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1" name="Line 75"/>
              <p:cNvSpPr>
                <a:spLocks noChangeShapeType="1"/>
              </p:cNvSpPr>
              <p:nvPr/>
            </p:nvSpPr>
            <p:spPr bwMode="auto">
              <a:xfrm>
                <a:off x="5191" y="1242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2" name="Line 76"/>
              <p:cNvSpPr>
                <a:spLocks noChangeShapeType="1"/>
              </p:cNvSpPr>
              <p:nvPr/>
            </p:nvSpPr>
            <p:spPr bwMode="auto">
              <a:xfrm>
                <a:off x="5169" y="1264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3" name="Line 77"/>
              <p:cNvSpPr>
                <a:spLocks noChangeShapeType="1"/>
              </p:cNvSpPr>
              <p:nvPr/>
            </p:nvSpPr>
            <p:spPr bwMode="auto">
              <a:xfrm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4" name="Line 78"/>
              <p:cNvSpPr>
                <a:spLocks noChangeShapeType="1"/>
              </p:cNvSpPr>
              <p:nvPr/>
            </p:nvSpPr>
            <p:spPr bwMode="auto">
              <a:xfrm flipH="1"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5" name="Line 79"/>
              <p:cNvSpPr>
                <a:spLocks noChangeShapeType="1"/>
              </p:cNvSpPr>
              <p:nvPr/>
            </p:nvSpPr>
            <p:spPr bwMode="auto">
              <a:xfrm>
                <a:off x="4826" y="153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6" name="Line 80"/>
              <p:cNvSpPr>
                <a:spLocks noChangeShapeType="1"/>
              </p:cNvSpPr>
              <p:nvPr/>
            </p:nvSpPr>
            <p:spPr bwMode="auto">
              <a:xfrm>
                <a:off x="4805" y="155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7" name="Line 81"/>
              <p:cNvSpPr>
                <a:spLocks noChangeShapeType="1"/>
              </p:cNvSpPr>
              <p:nvPr/>
            </p:nvSpPr>
            <p:spPr bwMode="auto">
              <a:xfrm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8" name="Line 82"/>
              <p:cNvSpPr>
                <a:spLocks noChangeShapeType="1"/>
              </p:cNvSpPr>
              <p:nvPr/>
            </p:nvSpPr>
            <p:spPr bwMode="auto">
              <a:xfrm flipH="1"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9" name="Line 83"/>
              <p:cNvSpPr>
                <a:spLocks noChangeShapeType="1"/>
              </p:cNvSpPr>
              <p:nvPr/>
            </p:nvSpPr>
            <p:spPr bwMode="auto">
              <a:xfrm>
                <a:off x="4995" y="137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0" name="Line 84"/>
              <p:cNvSpPr>
                <a:spLocks noChangeShapeType="1"/>
              </p:cNvSpPr>
              <p:nvPr/>
            </p:nvSpPr>
            <p:spPr bwMode="auto">
              <a:xfrm>
                <a:off x="4973" y="139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1" name="Line 85"/>
              <p:cNvSpPr>
                <a:spLocks noChangeShapeType="1"/>
              </p:cNvSpPr>
              <p:nvPr/>
            </p:nvSpPr>
            <p:spPr bwMode="auto">
              <a:xfrm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2" name="Line 86"/>
              <p:cNvSpPr>
                <a:spLocks noChangeShapeType="1"/>
              </p:cNvSpPr>
              <p:nvPr/>
            </p:nvSpPr>
            <p:spPr bwMode="auto">
              <a:xfrm flipH="1"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3" name="Line 87"/>
              <p:cNvSpPr>
                <a:spLocks noChangeShapeType="1"/>
              </p:cNvSpPr>
              <p:nvPr/>
            </p:nvSpPr>
            <p:spPr bwMode="auto">
              <a:xfrm>
                <a:off x="4808" y="1577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4" name="Line 88"/>
              <p:cNvSpPr>
                <a:spLocks noChangeShapeType="1"/>
              </p:cNvSpPr>
              <p:nvPr/>
            </p:nvSpPr>
            <p:spPr bwMode="auto">
              <a:xfrm>
                <a:off x="4786" y="159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5" name="Line 89"/>
              <p:cNvSpPr>
                <a:spLocks noChangeShapeType="1"/>
              </p:cNvSpPr>
              <p:nvPr/>
            </p:nvSpPr>
            <p:spPr bwMode="auto">
              <a:xfrm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6" name="Line 90"/>
              <p:cNvSpPr>
                <a:spLocks noChangeShapeType="1"/>
              </p:cNvSpPr>
              <p:nvPr/>
            </p:nvSpPr>
            <p:spPr bwMode="auto">
              <a:xfrm flipH="1"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7" name="Line 91"/>
              <p:cNvSpPr>
                <a:spLocks noChangeShapeType="1"/>
              </p:cNvSpPr>
              <p:nvPr/>
            </p:nvSpPr>
            <p:spPr bwMode="auto">
              <a:xfrm>
                <a:off x="4826" y="153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8" name="Line 92"/>
              <p:cNvSpPr>
                <a:spLocks noChangeShapeType="1"/>
              </p:cNvSpPr>
              <p:nvPr/>
            </p:nvSpPr>
            <p:spPr bwMode="auto">
              <a:xfrm>
                <a:off x="4805" y="155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9" name="Line 93"/>
              <p:cNvSpPr>
                <a:spLocks noChangeShapeType="1"/>
              </p:cNvSpPr>
              <p:nvPr/>
            </p:nvSpPr>
            <p:spPr bwMode="auto">
              <a:xfrm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0" name="Line 94"/>
              <p:cNvSpPr>
                <a:spLocks noChangeShapeType="1"/>
              </p:cNvSpPr>
              <p:nvPr/>
            </p:nvSpPr>
            <p:spPr bwMode="auto">
              <a:xfrm flipH="1"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1" name="Line 95"/>
              <p:cNvSpPr>
                <a:spLocks noChangeShapeType="1"/>
              </p:cNvSpPr>
              <p:nvPr/>
            </p:nvSpPr>
            <p:spPr bwMode="auto">
              <a:xfrm>
                <a:off x="4995" y="137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2" name="Line 96"/>
              <p:cNvSpPr>
                <a:spLocks noChangeShapeType="1"/>
              </p:cNvSpPr>
              <p:nvPr/>
            </p:nvSpPr>
            <p:spPr bwMode="auto">
              <a:xfrm>
                <a:off x="4973" y="139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3" name="Line 97"/>
              <p:cNvSpPr>
                <a:spLocks noChangeShapeType="1"/>
              </p:cNvSpPr>
              <p:nvPr/>
            </p:nvSpPr>
            <p:spPr bwMode="auto">
              <a:xfrm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4" name="Line 98"/>
              <p:cNvSpPr>
                <a:spLocks noChangeShapeType="1"/>
              </p:cNvSpPr>
              <p:nvPr/>
            </p:nvSpPr>
            <p:spPr bwMode="auto">
              <a:xfrm flipH="1"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5" name="Line 99"/>
              <p:cNvSpPr>
                <a:spLocks noChangeShapeType="1"/>
              </p:cNvSpPr>
              <p:nvPr/>
            </p:nvSpPr>
            <p:spPr bwMode="auto">
              <a:xfrm>
                <a:off x="5191" y="1242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6" name="Line 100"/>
              <p:cNvSpPr>
                <a:spLocks noChangeShapeType="1"/>
              </p:cNvSpPr>
              <p:nvPr/>
            </p:nvSpPr>
            <p:spPr bwMode="auto">
              <a:xfrm>
                <a:off x="5169" y="1264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7" name="Line 101"/>
              <p:cNvSpPr>
                <a:spLocks noChangeShapeType="1"/>
              </p:cNvSpPr>
              <p:nvPr/>
            </p:nvSpPr>
            <p:spPr bwMode="auto">
              <a:xfrm>
                <a:off x="5090" y="129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8" name="Line 102"/>
              <p:cNvSpPr>
                <a:spLocks noChangeShapeType="1"/>
              </p:cNvSpPr>
              <p:nvPr/>
            </p:nvSpPr>
            <p:spPr bwMode="auto">
              <a:xfrm flipH="1">
                <a:off x="5090" y="129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9" name="Line 103"/>
              <p:cNvSpPr>
                <a:spLocks noChangeShapeType="1"/>
              </p:cNvSpPr>
              <p:nvPr/>
            </p:nvSpPr>
            <p:spPr bwMode="auto">
              <a:xfrm>
                <a:off x="5111" y="129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0" name="Line 104"/>
              <p:cNvSpPr>
                <a:spLocks noChangeShapeType="1"/>
              </p:cNvSpPr>
              <p:nvPr/>
            </p:nvSpPr>
            <p:spPr bwMode="auto">
              <a:xfrm>
                <a:off x="5090" y="131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1" name="Line 105"/>
              <p:cNvSpPr>
                <a:spLocks noChangeShapeType="1"/>
              </p:cNvSpPr>
              <p:nvPr/>
            </p:nvSpPr>
            <p:spPr bwMode="auto">
              <a:xfrm>
                <a:off x="4390" y="1896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2" name="Line 106"/>
              <p:cNvSpPr>
                <a:spLocks noChangeShapeType="1"/>
              </p:cNvSpPr>
              <p:nvPr/>
            </p:nvSpPr>
            <p:spPr bwMode="auto">
              <a:xfrm flipH="1">
                <a:off x="4390" y="1896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3" name="Line 107"/>
              <p:cNvSpPr>
                <a:spLocks noChangeShapeType="1"/>
              </p:cNvSpPr>
              <p:nvPr/>
            </p:nvSpPr>
            <p:spPr bwMode="auto">
              <a:xfrm>
                <a:off x="4411" y="1896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4" name="Line 108"/>
              <p:cNvSpPr>
                <a:spLocks noChangeShapeType="1"/>
              </p:cNvSpPr>
              <p:nvPr/>
            </p:nvSpPr>
            <p:spPr bwMode="auto">
              <a:xfrm>
                <a:off x="4390" y="1918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5" name="Line 109"/>
              <p:cNvSpPr>
                <a:spLocks noChangeShapeType="1"/>
              </p:cNvSpPr>
              <p:nvPr/>
            </p:nvSpPr>
            <p:spPr bwMode="auto">
              <a:xfrm>
                <a:off x="4651" y="164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6" name="Line 110"/>
              <p:cNvSpPr>
                <a:spLocks noChangeShapeType="1"/>
              </p:cNvSpPr>
              <p:nvPr/>
            </p:nvSpPr>
            <p:spPr bwMode="auto">
              <a:xfrm flipH="1">
                <a:off x="4651" y="164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7" name="Line 111"/>
              <p:cNvSpPr>
                <a:spLocks noChangeShapeType="1"/>
              </p:cNvSpPr>
              <p:nvPr/>
            </p:nvSpPr>
            <p:spPr bwMode="auto">
              <a:xfrm>
                <a:off x="4673" y="164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8" name="Line 112"/>
              <p:cNvSpPr>
                <a:spLocks noChangeShapeType="1"/>
              </p:cNvSpPr>
              <p:nvPr/>
            </p:nvSpPr>
            <p:spPr bwMode="auto">
              <a:xfrm>
                <a:off x="4651" y="1666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9" name="Line 113"/>
              <p:cNvSpPr>
                <a:spLocks noChangeShapeType="1"/>
              </p:cNvSpPr>
              <p:nvPr/>
            </p:nvSpPr>
            <p:spPr bwMode="auto">
              <a:xfrm>
                <a:off x="5208" y="1188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0" name="Line 114"/>
              <p:cNvSpPr>
                <a:spLocks noChangeShapeType="1"/>
              </p:cNvSpPr>
              <p:nvPr/>
            </p:nvSpPr>
            <p:spPr bwMode="auto">
              <a:xfrm flipH="1">
                <a:off x="5208" y="1188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1" name="Line 115"/>
              <p:cNvSpPr>
                <a:spLocks noChangeShapeType="1"/>
              </p:cNvSpPr>
              <p:nvPr/>
            </p:nvSpPr>
            <p:spPr bwMode="auto">
              <a:xfrm>
                <a:off x="5230" y="1188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2" name="Line 116"/>
              <p:cNvSpPr>
                <a:spLocks noChangeShapeType="1"/>
              </p:cNvSpPr>
              <p:nvPr/>
            </p:nvSpPr>
            <p:spPr bwMode="auto">
              <a:xfrm>
                <a:off x="5208" y="120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3" name="Line 117"/>
              <p:cNvSpPr>
                <a:spLocks noChangeShapeType="1"/>
              </p:cNvSpPr>
              <p:nvPr/>
            </p:nvSpPr>
            <p:spPr bwMode="auto">
              <a:xfrm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4" name="Line 118"/>
              <p:cNvSpPr>
                <a:spLocks noChangeShapeType="1"/>
              </p:cNvSpPr>
              <p:nvPr/>
            </p:nvSpPr>
            <p:spPr bwMode="auto">
              <a:xfrm flipH="1"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5" name="Line 119"/>
              <p:cNvSpPr>
                <a:spLocks noChangeShapeType="1"/>
              </p:cNvSpPr>
              <p:nvPr/>
            </p:nvSpPr>
            <p:spPr bwMode="auto">
              <a:xfrm>
                <a:off x="4951" y="142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6" name="Line 120"/>
              <p:cNvSpPr>
                <a:spLocks noChangeShapeType="1"/>
              </p:cNvSpPr>
              <p:nvPr/>
            </p:nvSpPr>
            <p:spPr bwMode="auto">
              <a:xfrm>
                <a:off x="4929" y="144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7" name="Line 121"/>
              <p:cNvSpPr>
                <a:spLocks noChangeShapeType="1"/>
              </p:cNvSpPr>
              <p:nvPr/>
            </p:nvSpPr>
            <p:spPr bwMode="auto">
              <a:xfrm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8" name="Line 122"/>
              <p:cNvSpPr>
                <a:spLocks noChangeShapeType="1"/>
              </p:cNvSpPr>
              <p:nvPr/>
            </p:nvSpPr>
            <p:spPr bwMode="auto">
              <a:xfrm flipH="1"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9" name="Line 123"/>
              <p:cNvSpPr>
                <a:spLocks noChangeShapeType="1"/>
              </p:cNvSpPr>
              <p:nvPr/>
            </p:nvSpPr>
            <p:spPr bwMode="auto">
              <a:xfrm>
                <a:off x="5206" y="122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0" name="Line 124"/>
              <p:cNvSpPr>
                <a:spLocks noChangeShapeType="1"/>
              </p:cNvSpPr>
              <p:nvPr/>
            </p:nvSpPr>
            <p:spPr bwMode="auto">
              <a:xfrm>
                <a:off x="5185" y="124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1" name="Line 125"/>
              <p:cNvSpPr>
                <a:spLocks noChangeShapeType="1"/>
              </p:cNvSpPr>
              <p:nvPr/>
            </p:nvSpPr>
            <p:spPr bwMode="auto">
              <a:xfrm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2" name="Line 126"/>
              <p:cNvSpPr>
                <a:spLocks noChangeShapeType="1"/>
              </p:cNvSpPr>
              <p:nvPr/>
            </p:nvSpPr>
            <p:spPr bwMode="auto">
              <a:xfrm flipH="1"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3" name="Line 127"/>
              <p:cNvSpPr>
                <a:spLocks noChangeShapeType="1"/>
              </p:cNvSpPr>
              <p:nvPr/>
            </p:nvSpPr>
            <p:spPr bwMode="auto">
              <a:xfrm>
                <a:off x="4808" y="1577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4" name="Line 128"/>
              <p:cNvSpPr>
                <a:spLocks noChangeShapeType="1"/>
              </p:cNvSpPr>
              <p:nvPr/>
            </p:nvSpPr>
            <p:spPr bwMode="auto">
              <a:xfrm>
                <a:off x="4786" y="159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5" name="Line 129"/>
              <p:cNvSpPr>
                <a:spLocks noChangeShapeType="1"/>
              </p:cNvSpPr>
              <p:nvPr/>
            </p:nvSpPr>
            <p:spPr bwMode="auto">
              <a:xfrm>
                <a:off x="5090" y="129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6" name="Line 130"/>
              <p:cNvSpPr>
                <a:spLocks noChangeShapeType="1"/>
              </p:cNvSpPr>
              <p:nvPr/>
            </p:nvSpPr>
            <p:spPr bwMode="auto">
              <a:xfrm flipH="1">
                <a:off x="5090" y="129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7" name="Line 131"/>
              <p:cNvSpPr>
                <a:spLocks noChangeShapeType="1"/>
              </p:cNvSpPr>
              <p:nvPr/>
            </p:nvSpPr>
            <p:spPr bwMode="auto">
              <a:xfrm>
                <a:off x="5111" y="129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8" name="Line 132"/>
              <p:cNvSpPr>
                <a:spLocks noChangeShapeType="1"/>
              </p:cNvSpPr>
              <p:nvPr/>
            </p:nvSpPr>
            <p:spPr bwMode="auto">
              <a:xfrm>
                <a:off x="5090" y="1313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9" name="Line 133"/>
              <p:cNvSpPr>
                <a:spLocks noChangeShapeType="1"/>
              </p:cNvSpPr>
              <p:nvPr/>
            </p:nvSpPr>
            <p:spPr bwMode="auto">
              <a:xfrm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0" name="Line 134"/>
              <p:cNvSpPr>
                <a:spLocks noChangeShapeType="1"/>
              </p:cNvSpPr>
              <p:nvPr/>
            </p:nvSpPr>
            <p:spPr bwMode="auto">
              <a:xfrm flipH="1"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1" name="Line 135"/>
              <p:cNvSpPr>
                <a:spLocks noChangeShapeType="1"/>
              </p:cNvSpPr>
              <p:nvPr/>
            </p:nvSpPr>
            <p:spPr bwMode="auto">
              <a:xfrm>
                <a:off x="5191" y="1242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2" name="Line 136"/>
              <p:cNvSpPr>
                <a:spLocks noChangeShapeType="1"/>
              </p:cNvSpPr>
              <p:nvPr/>
            </p:nvSpPr>
            <p:spPr bwMode="auto">
              <a:xfrm>
                <a:off x="5169" y="1264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3" name="Line 137"/>
              <p:cNvSpPr>
                <a:spLocks noChangeShapeType="1"/>
              </p:cNvSpPr>
              <p:nvPr/>
            </p:nvSpPr>
            <p:spPr bwMode="auto">
              <a:xfrm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4" name="Line 138"/>
              <p:cNvSpPr>
                <a:spLocks noChangeShapeType="1"/>
              </p:cNvSpPr>
              <p:nvPr/>
            </p:nvSpPr>
            <p:spPr bwMode="auto">
              <a:xfrm flipH="1"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5" name="Line 139"/>
              <p:cNvSpPr>
                <a:spLocks noChangeShapeType="1"/>
              </p:cNvSpPr>
              <p:nvPr/>
            </p:nvSpPr>
            <p:spPr bwMode="auto">
              <a:xfrm>
                <a:off x="4995" y="137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6" name="Line 140"/>
              <p:cNvSpPr>
                <a:spLocks noChangeShapeType="1"/>
              </p:cNvSpPr>
              <p:nvPr/>
            </p:nvSpPr>
            <p:spPr bwMode="auto">
              <a:xfrm>
                <a:off x="4973" y="139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7" name="Line 141"/>
              <p:cNvSpPr>
                <a:spLocks noChangeShapeType="1"/>
              </p:cNvSpPr>
              <p:nvPr/>
            </p:nvSpPr>
            <p:spPr bwMode="auto">
              <a:xfrm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8" name="Line 142"/>
              <p:cNvSpPr>
                <a:spLocks noChangeShapeType="1"/>
              </p:cNvSpPr>
              <p:nvPr/>
            </p:nvSpPr>
            <p:spPr bwMode="auto">
              <a:xfrm flipH="1"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9" name="Line 143"/>
              <p:cNvSpPr>
                <a:spLocks noChangeShapeType="1"/>
              </p:cNvSpPr>
              <p:nvPr/>
            </p:nvSpPr>
            <p:spPr bwMode="auto">
              <a:xfrm>
                <a:off x="4826" y="153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0" name="Line 144"/>
              <p:cNvSpPr>
                <a:spLocks noChangeShapeType="1"/>
              </p:cNvSpPr>
              <p:nvPr/>
            </p:nvSpPr>
            <p:spPr bwMode="auto">
              <a:xfrm>
                <a:off x="4805" y="155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1" name="Line 145"/>
              <p:cNvSpPr>
                <a:spLocks noChangeShapeType="1"/>
              </p:cNvSpPr>
              <p:nvPr/>
            </p:nvSpPr>
            <p:spPr bwMode="auto">
              <a:xfrm>
                <a:off x="4391" y="189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2" name="Line 146"/>
              <p:cNvSpPr>
                <a:spLocks noChangeShapeType="1"/>
              </p:cNvSpPr>
              <p:nvPr/>
            </p:nvSpPr>
            <p:spPr bwMode="auto">
              <a:xfrm flipH="1">
                <a:off x="4391" y="189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3" name="Line 147"/>
              <p:cNvSpPr>
                <a:spLocks noChangeShapeType="1"/>
              </p:cNvSpPr>
              <p:nvPr/>
            </p:nvSpPr>
            <p:spPr bwMode="auto">
              <a:xfrm>
                <a:off x="4412" y="189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4" name="Line 148"/>
              <p:cNvSpPr>
                <a:spLocks noChangeShapeType="1"/>
              </p:cNvSpPr>
              <p:nvPr/>
            </p:nvSpPr>
            <p:spPr bwMode="auto">
              <a:xfrm>
                <a:off x="4391" y="1917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5" name="Line 149"/>
              <p:cNvSpPr>
                <a:spLocks noChangeShapeType="1"/>
              </p:cNvSpPr>
              <p:nvPr/>
            </p:nvSpPr>
            <p:spPr bwMode="auto">
              <a:xfrm>
                <a:off x="5209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6" name="Line 150"/>
              <p:cNvSpPr>
                <a:spLocks noChangeShapeType="1"/>
              </p:cNvSpPr>
              <p:nvPr/>
            </p:nvSpPr>
            <p:spPr bwMode="auto">
              <a:xfrm flipH="1">
                <a:off x="5209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7" name="Line 151"/>
              <p:cNvSpPr>
                <a:spLocks noChangeShapeType="1"/>
              </p:cNvSpPr>
              <p:nvPr/>
            </p:nvSpPr>
            <p:spPr bwMode="auto">
              <a:xfrm>
                <a:off x="5231" y="118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8" name="Line 152"/>
              <p:cNvSpPr>
                <a:spLocks noChangeShapeType="1"/>
              </p:cNvSpPr>
              <p:nvPr/>
            </p:nvSpPr>
            <p:spPr bwMode="auto">
              <a:xfrm>
                <a:off x="5209" y="121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9" name="Line 153"/>
              <p:cNvSpPr>
                <a:spLocks noChangeShapeType="1"/>
              </p:cNvSpPr>
              <p:nvPr/>
            </p:nvSpPr>
            <p:spPr bwMode="auto">
              <a:xfrm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0" name="Line 154"/>
              <p:cNvSpPr>
                <a:spLocks noChangeShapeType="1"/>
              </p:cNvSpPr>
              <p:nvPr/>
            </p:nvSpPr>
            <p:spPr bwMode="auto">
              <a:xfrm flipH="1"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1" name="Line 155"/>
              <p:cNvSpPr>
                <a:spLocks noChangeShapeType="1"/>
              </p:cNvSpPr>
              <p:nvPr/>
            </p:nvSpPr>
            <p:spPr bwMode="auto">
              <a:xfrm>
                <a:off x="4951" y="142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2" name="Line 156"/>
              <p:cNvSpPr>
                <a:spLocks noChangeShapeType="1"/>
              </p:cNvSpPr>
              <p:nvPr/>
            </p:nvSpPr>
            <p:spPr bwMode="auto">
              <a:xfrm>
                <a:off x="4929" y="144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3" name="Line 157"/>
              <p:cNvSpPr>
                <a:spLocks noChangeShapeType="1"/>
              </p:cNvSpPr>
              <p:nvPr/>
            </p:nvSpPr>
            <p:spPr bwMode="auto">
              <a:xfrm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4" name="Line 158"/>
              <p:cNvSpPr>
                <a:spLocks noChangeShapeType="1"/>
              </p:cNvSpPr>
              <p:nvPr/>
            </p:nvSpPr>
            <p:spPr bwMode="auto">
              <a:xfrm flipH="1"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5" name="Line 159"/>
              <p:cNvSpPr>
                <a:spLocks noChangeShapeType="1"/>
              </p:cNvSpPr>
              <p:nvPr/>
            </p:nvSpPr>
            <p:spPr bwMode="auto">
              <a:xfrm>
                <a:off x="5206" y="122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6" name="Line 160"/>
              <p:cNvSpPr>
                <a:spLocks noChangeShapeType="1"/>
              </p:cNvSpPr>
              <p:nvPr/>
            </p:nvSpPr>
            <p:spPr bwMode="auto">
              <a:xfrm>
                <a:off x="5185" y="124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7" name="Line 161"/>
              <p:cNvSpPr>
                <a:spLocks noChangeShapeType="1"/>
              </p:cNvSpPr>
              <p:nvPr/>
            </p:nvSpPr>
            <p:spPr bwMode="auto">
              <a:xfrm>
                <a:off x="4650" y="1646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8" name="Line 162"/>
              <p:cNvSpPr>
                <a:spLocks noChangeShapeType="1"/>
              </p:cNvSpPr>
              <p:nvPr/>
            </p:nvSpPr>
            <p:spPr bwMode="auto">
              <a:xfrm flipH="1">
                <a:off x="4650" y="1646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9" name="Line 163"/>
              <p:cNvSpPr>
                <a:spLocks noChangeShapeType="1"/>
              </p:cNvSpPr>
              <p:nvPr/>
            </p:nvSpPr>
            <p:spPr bwMode="auto">
              <a:xfrm>
                <a:off x="4672" y="1646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0" name="Line 164"/>
              <p:cNvSpPr>
                <a:spLocks noChangeShapeType="1"/>
              </p:cNvSpPr>
              <p:nvPr/>
            </p:nvSpPr>
            <p:spPr bwMode="auto">
              <a:xfrm>
                <a:off x="4650" y="1667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1" name="Line 165"/>
              <p:cNvSpPr>
                <a:spLocks noChangeShapeType="1"/>
              </p:cNvSpPr>
              <p:nvPr/>
            </p:nvSpPr>
            <p:spPr bwMode="auto">
              <a:xfrm>
                <a:off x="4240" y="197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2" name="Line 166"/>
              <p:cNvSpPr>
                <a:spLocks noChangeShapeType="1"/>
              </p:cNvSpPr>
              <p:nvPr/>
            </p:nvSpPr>
            <p:spPr bwMode="auto">
              <a:xfrm flipH="1">
                <a:off x="4240" y="197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3" name="Line 167"/>
              <p:cNvSpPr>
                <a:spLocks noChangeShapeType="1"/>
              </p:cNvSpPr>
              <p:nvPr/>
            </p:nvSpPr>
            <p:spPr bwMode="auto">
              <a:xfrm>
                <a:off x="4261" y="1973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4" name="Line 168"/>
              <p:cNvSpPr>
                <a:spLocks noChangeShapeType="1"/>
              </p:cNvSpPr>
              <p:nvPr/>
            </p:nvSpPr>
            <p:spPr bwMode="auto">
              <a:xfrm>
                <a:off x="4240" y="1994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5" name="Line 169"/>
              <p:cNvSpPr>
                <a:spLocks noChangeShapeType="1"/>
              </p:cNvSpPr>
              <p:nvPr/>
            </p:nvSpPr>
            <p:spPr bwMode="auto">
              <a:xfrm>
                <a:off x="4258" y="1961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6" name="Line 170"/>
              <p:cNvSpPr>
                <a:spLocks noChangeShapeType="1"/>
              </p:cNvSpPr>
              <p:nvPr/>
            </p:nvSpPr>
            <p:spPr bwMode="auto">
              <a:xfrm flipH="1">
                <a:off x="4258" y="1961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7" name="Line 171"/>
              <p:cNvSpPr>
                <a:spLocks noChangeShapeType="1"/>
              </p:cNvSpPr>
              <p:nvPr/>
            </p:nvSpPr>
            <p:spPr bwMode="auto">
              <a:xfrm>
                <a:off x="4280" y="196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8" name="Line 172"/>
              <p:cNvSpPr>
                <a:spLocks noChangeShapeType="1"/>
              </p:cNvSpPr>
              <p:nvPr/>
            </p:nvSpPr>
            <p:spPr bwMode="auto">
              <a:xfrm>
                <a:off x="4258" y="1982"/>
                <a:ext cx="4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9" name="Line 173"/>
              <p:cNvSpPr>
                <a:spLocks noChangeShapeType="1"/>
              </p:cNvSpPr>
              <p:nvPr/>
            </p:nvSpPr>
            <p:spPr bwMode="auto">
              <a:xfrm>
                <a:off x="4243" y="19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0" name="Line 174"/>
              <p:cNvSpPr>
                <a:spLocks noChangeShapeType="1"/>
              </p:cNvSpPr>
              <p:nvPr/>
            </p:nvSpPr>
            <p:spPr bwMode="auto">
              <a:xfrm flipH="1">
                <a:off x="4243" y="19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1" name="Line 175"/>
              <p:cNvSpPr>
                <a:spLocks noChangeShapeType="1"/>
              </p:cNvSpPr>
              <p:nvPr/>
            </p:nvSpPr>
            <p:spPr bwMode="auto">
              <a:xfrm>
                <a:off x="4264" y="197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2" name="Line 176"/>
              <p:cNvSpPr>
                <a:spLocks noChangeShapeType="1"/>
              </p:cNvSpPr>
              <p:nvPr/>
            </p:nvSpPr>
            <p:spPr bwMode="auto">
              <a:xfrm>
                <a:off x="4243" y="199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3" name="Line 177"/>
              <p:cNvSpPr>
                <a:spLocks noChangeShapeType="1"/>
              </p:cNvSpPr>
              <p:nvPr/>
            </p:nvSpPr>
            <p:spPr bwMode="auto">
              <a:xfrm>
                <a:off x="4236" y="197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4" name="Line 178"/>
              <p:cNvSpPr>
                <a:spLocks noChangeShapeType="1"/>
              </p:cNvSpPr>
              <p:nvPr/>
            </p:nvSpPr>
            <p:spPr bwMode="auto">
              <a:xfrm flipH="1">
                <a:off x="4236" y="197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5" name="Line 179"/>
              <p:cNvSpPr>
                <a:spLocks noChangeShapeType="1"/>
              </p:cNvSpPr>
              <p:nvPr/>
            </p:nvSpPr>
            <p:spPr bwMode="auto">
              <a:xfrm>
                <a:off x="4257" y="197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6" name="Line 180"/>
              <p:cNvSpPr>
                <a:spLocks noChangeShapeType="1"/>
              </p:cNvSpPr>
              <p:nvPr/>
            </p:nvSpPr>
            <p:spPr bwMode="auto">
              <a:xfrm>
                <a:off x="4236" y="200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7" name="Line 181"/>
              <p:cNvSpPr>
                <a:spLocks noChangeShapeType="1"/>
              </p:cNvSpPr>
              <p:nvPr/>
            </p:nvSpPr>
            <p:spPr bwMode="auto">
              <a:xfrm>
                <a:off x="4235" y="198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8" name="Line 182"/>
              <p:cNvSpPr>
                <a:spLocks noChangeShapeType="1"/>
              </p:cNvSpPr>
              <p:nvPr/>
            </p:nvSpPr>
            <p:spPr bwMode="auto">
              <a:xfrm flipH="1">
                <a:off x="4235" y="198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9" name="Line 183"/>
              <p:cNvSpPr>
                <a:spLocks noChangeShapeType="1"/>
              </p:cNvSpPr>
              <p:nvPr/>
            </p:nvSpPr>
            <p:spPr bwMode="auto">
              <a:xfrm>
                <a:off x="4256" y="198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0" name="Line 184"/>
              <p:cNvSpPr>
                <a:spLocks noChangeShapeType="1"/>
              </p:cNvSpPr>
              <p:nvPr/>
            </p:nvSpPr>
            <p:spPr bwMode="auto">
              <a:xfrm>
                <a:off x="4235" y="200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1" name="Line 185"/>
              <p:cNvSpPr>
                <a:spLocks noChangeShapeType="1"/>
              </p:cNvSpPr>
              <p:nvPr/>
            </p:nvSpPr>
            <p:spPr bwMode="auto">
              <a:xfrm>
                <a:off x="4252" y="196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2" name="Line 186"/>
              <p:cNvSpPr>
                <a:spLocks noChangeShapeType="1"/>
              </p:cNvSpPr>
              <p:nvPr/>
            </p:nvSpPr>
            <p:spPr bwMode="auto">
              <a:xfrm flipH="1">
                <a:off x="4252" y="196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3" name="Line 187"/>
              <p:cNvSpPr>
                <a:spLocks noChangeShapeType="1"/>
              </p:cNvSpPr>
              <p:nvPr/>
            </p:nvSpPr>
            <p:spPr bwMode="auto">
              <a:xfrm>
                <a:off x="4273" y="1967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4" name="Line 188"/>
              <p:cNvSpPr>
                <a:spLocks noChangeShapeType="1"/>
              </p:cNvSpPr>
              <p:nvPr/>
            </p:nvSpPr>
            <p:spPr bwMode="auto">
              <a:xfrm>
                <a:off x="4252" y="1988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5" name="Line 189"/>
              <p:cNvSpPr>
                <a:spLocks noChangeShapeType="1"/>
              </p:cNvSpPr>
              <p:nvPr/>
            </p:nvSpPr>
            <p:spPr bwMode="auto">
              <a:xfrm>
                <a:off x="4241" y="196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6" name="Line 190"/>
              <p:cNvSpPr>
                <a:spLocks noChangeShapeType="1"/>
              </p:cNvSpPr>
              <p:nvPr/>
            </p:nvSpPr>
            <p:spPr bwMode="auto">
              <a:xfrm flipH="1">
                <a:off x="4241" y="196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7" name="Line 191"/>
              <p:cNvSpPr>
                <a:spLocks noChangeShapeType="1"/>
              </p:cNvSpPr>
              <p:nvPr/>
            </p:nvSpPr>
            <p:spPr bwMode="auto">
              <a:xfrm>
                <a:off x="4262" y="196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8" name="Line 192"/>
              <p:cNvSpPr>
                <a:spLocks noChangeShapeType="1"/>
              </p:cNvSpPr>
              <p:nvPr/>
            </p:nvSpPr>
            <p:spPr bwMode="auto">
              <a:xfrm>
                <a:off x="4241" y="199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9" name="Line 193"/>
              <p:cNvSpPr>
                <a:spLocks noChangeShapeType="1"/>
              </p:cNvSpPr>
              <p:nvPr/>
            </p:nvSpPr>
            <p:spPr bwMode="auto">
              <a:xfrm>
                <a:off x="4251" y="196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0" name="Line 194"/>
              <p:cNvSpPr>
                <a:spLocks noChangeShapeType="1"/>
              </p:cNvSpPr>
              <p:nvPr/>
            </p:nvSpPr>
            <p:spPr bwMode="auto">
              <a:xfrm flipH="1">
                <a:off x="4251" y="196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1" name="Line 195"/>
              <p:cNvSpPr>
                <a:spLocks noChangeShapeType="1"/>
              </p:cNvSpPr>
              <p:nvPr/>
            </p:nvSpPr>
            <p:spPr bwMode="auto">
              <a:xfrm>
                <a:off x="4272" y="196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2" name="Line 196"/>
              <p:cNvSpPr>
                <a:spLocks noChangeShapeType="1"/>
              </p:cNvSpPr>
              <p:nvPr/>
            </p:nvSpPr>
            <p:spPr bwMode="auto">
              <a:xfrm>
                <a:off x="4251" y="1986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3" name="Line 197"/>
              <p:cNvSpPr>
                <a:spLocks noChangeShapeType="1"/>
              </p:cNvSpPr>
              <p:nvPr/>
            </p:nvSpPr>
            <p:spPr bwMode="auto">
              <a:xfrm>
                <a:off x="4240" y="196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4" name="Line 198"/>
              <p:cNvSpPr>
                <a:spLocks noChangeShapeType="1"/>
              </p:cNvSpPr>
              <p:nvPr/>
            </p:nvSpPr>
            <p:spPr bwMode="auto">
              <a:xfrm flipH="1">
                <a:off x="4240" y="196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5" name="Line 199"/>
              <p:cNvSpPr>
                <a:spLocks noChangeShapeType="1"/>
              </p:cNvSpPr>
              <p:nvPr/>
            </p:nvSpPr>
            <p:spPr bwMode="auto">
              <a:xfrm>
                <a:off x="4261" y="196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6" name="Line 200"/>
              <p:cNvSpPr>
                <a:spLocks noChangeShapeType="1"/>
              </p:cNvSpPr>
              <p:nvPr/>
            </p:nvSpPr>
            <p:spPr bwMode="auto">
              <a:xfrm>
                <a:off x="4240" y="199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7" name="Line 201"/>
              <p:cNvSpPr>
                <a:spLocks noChangeShapeType="1"/>
              </p:cNvSpPr>
              <p:nvPr/>
            </p:nvSpPr>
            <p:spPr bwMode="auto">
              <a:xfrm>
                <a:off x="4251" y="196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8" name="Line 202"/>
              <p:cNvSpPr>
                <a:spLocks noChangeShapeType="1"/>
              </p:cNvSpPr>
              <p:nvPr/>
            </p:nvSpPr>
            <p:spPr bwMode="auto">
              <a:xfrm flipH="1">
                <a:off x="4251" y="196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9" name="Line 203"/>
              <p:cNvSpPr>
                <a:spLocks noChangeShapeType="1"/>
              </p:cNvSpPr>
              <p:nvPr/>
            </p:nvSpPr>
            <p:spPr bwMode="auto">
              <a:xfrm>
                <a:off x="4272" y="196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20" name="Line 204"/>
              <p:cNvSpPr>
                <a:spLocks noChangeShapeType="1"/>
              </p:cNvSpPr>
              <p:nvPr/>
            </p:nvSpPr>
            <p:spPr bwMode="auto">
              <a:xfrm>
                <a:off x="4251" y="1986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</p:grpSp>
        <p:sp>
          <p:nvSpPr>
            <p:cNvPr id="16" name="Line 206"/>
            <p:cNvSpPr>
              <a:spLocks noChangeShapeType="1"/>
            </p:cNvSpPr>
            <p:nvPr/>
          </p:nvSpPr>
          <p:spPr bwMode="auto">
            <a:xfrm>
              <a:off x="6750050" y="31226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17" name="Line 207"/>
            <p:cNvSpPr>
              <a:spLocks noChangeShapeType="1"/>
            </p:cNvSpPr>
            <p:nvPr/>
          </p:nvSpPr>
          <p:spPr bwMode="auto">
            <a:xfrm flipH="1">
              <a:off x="6750050" y="31226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18" name="Line 208"/>
            <p:cNvSpPr>
              <a:spLocks noChangeShapeType="1"/>
            </p:cNvSpPr>
            <p:nvPr/>
          </p:nvSpPr>
          <p:spPr bwMode="auto">
            <a:xfrm>
              <a:off x="6783388" y="312261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19" name="Line 209"/>
            <p:cNvSpPr>
              <a:spLocks noChangeShapeType="1"/>
            </p:cNvSpPr>
            <p:nvPr/>
          </p:nvSpPr>
          <p:spPr bwMode="auto">
            <a:xfrm>
              <a:off x="6750050" y="315595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0" name="Line 210"/>
            <p:cNvSpPr>
              <a:spLocks noChangeShapeType="1"/>
            </p:cNvSpPr>
            <p:nvPr/>
          </p:nvSpPr>
          <p:spPr bwMode="auto">
            <a:xfrm>
              <a:off x="672306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1" name="Line 211"/>
            <p:cNvSpPr>
              <a:spLocks noChangeShapeType="1"/>
            </p:cNvSpPr>
            <p:nvPr/>
          </p:nvSpPr>
          <p:spPr bwMode="auto">
            <a:xfrm flipH="1">
              <a:off x="672306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2" name="Line 212"/>
            <p:cNvSpPr>
              <a:spLocks noChangeShapeType="1"/>
            </p:cNvSpPr>
            <p:nvPr/>
          </p:nvSpPr>
          <p:spPr bwMode="auto">
            <a:xfrm>
              <a:off x="6756400" y="3143251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3" name="Line 213"/>
            <p:cNvSpPr>
              <a:spLocks noChangeShapeType="1"/>
            </p:cNvSpPr>
            <p:nvPr/>
          </p:nvSpPr>
          <p:spPr bwMode="auto">
            <a:xfrm>
              <a:off x="6723063" y="3176588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4" name="Line 214"/>
            <p:cNvSpPr>
              <a:spLocks noChangeShapeType="1"/>
            </p:cNvSpPr>
            <p:nvPr/>
          </p:nvSpPr>
          <p:spPr bwMode="auto">
            <a:xfrm>
              <a:off x="6731000" y="31321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5" name="Line 215"/>
            <p:cNvSpPr>
              <a:spLocks noChangeShapeType="1"/>
            </p:cNvSpPr>
            <p:nvPr/>
          </p:nvSpPr>
          <p:spPr bwMode="auto">
            <a:xfrm flipH="1">
              <a:off x="6731000" y="31321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6" name="Line 216"/>
            <p:cNvSpPr>
              <a:spLocks noChangeShapeType="1"/>
            </p:cNvSpPr>
            <p:nvPr/>
          </p:nvSpPr>
          <p:spPr bwMode="auto">
            <a:xfrm>
              <a:off x="6764338" y="313213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7" name="Line 217"/>
            <p:cNvSpPr>
              <a:spLocks noChangeShapeType="1"/>
            </p:cNvSpPr>
            <p:nvPr/>
          </p:nvSpPr>
          <p:spPr bwMode="auto">
            <a:xfrm>
              <a:off x="6731000" y="3165476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8" name="Line 218"/>
            <p:cNvSpPr>
              <a:spLocks noChangeShapeType="1"/>
            </p:cNvSpPr>
            <p:nvPr/>
          </p:nvSpPr>
          <p:spPr bwMode="auto">
            <a:xfrm>
              <a:off x="6724650" y="314007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9" name="Line 219"/>
            <p:cNvSpPr>
              <a:spLocks noChangeShapeType="1"/>
            </p:cNvSpPr>
            <p:nvPr/>
          </p:nvSpPr>
          <p:spPr bwMode="auto">
            <a:xfrm flipH="1">
              <a:off x="6724650" y="314007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0" name="Line 220"/>
            <p:cNvSpPr>
              <a:spLocks noChangeShapeType="1"/>
            </p:cNvSpPr>
            <p:nvPr/>
          </p:nvSpPr>
          <p:spPr bwMode="auto">
            <a:xfrm>
              <a:off x="6757988" y="314007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1" name="Line 221"/>
            <p:cNvSpPr>
              <a:spLocks noChangeShapeType="1"/>
            </p:cNvSpPr>
            <p:nvPr/>
          </p:nvSpPr>
          <p:spPr bwMode="auto">
            <a:xfrm>
              <a:off x="6724650" y="3173413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2" name="Line 222"/>
            <p:cNvSpPr>
              <a:spLocks noChangeShapeType="1"/>
            </p:cNvSpPr>
            <p:nvPr/>
          </p:nvSpPr>
          <p:spPr bwMode="auto">
            <a:xfrm>
              <a:off x="6735763" y="31337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3" name="Line 223"/>
            <p:cNvSpPr>
              <a:spLocks noChangeShapeType="1"/>
            </p:cNvSpPr>
            <p:nvPr/>
          </p:nvSpPr>
          <p:spPr bwMode="auto">
            <a:xfrm flipH="1">
              <a:off x="6735763" y="31337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" name="Line 224"/>
            <p:cNvSpPr>
              <a:spLocks noChangeShapeType="1"/>
            </p:cNvSpPr>
            <p:nvPr/>
          </p:nvSpPr>
          <p:spPr bwMode="auto">
            <a:xfrm>
              <a:off x="6769100" y="313372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" name="Line 225"/>
            <p:cNvSpPr>
              <a:spLocks noChangeShapeType="1"/>
            </p:cNvSpPr>
            <p:nvPr/>
          </p:nvSpPr>
          <p:spPr bwMode="auto">
            <a:xfrm>
              <a:off x="6735763" y="3167063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" name="Line 226"/>
            <p:cNvSpPr>
              <a:spLocks noChangeShapeType="1"/>
            </p:cNvSpPr>
            <p:nvPr/>
          </p:nvSpPr>
          <p:spPr bwMode="auto">
            <a:xfrm>
              <a:off x="6759575" y="3113088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" name="Line 227"/>
            <p:cNvSpPr>
              <a:spLocks noChangeShapeType="1"/>
            </p:cNvSpPr>
            <p:nvPr/>
          </p:nvSpPr>
          <p:spPr bwMode="auto">
            <a:xfrm flipH="1">
              <a:off x="6759575" y="3113088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" name="Line 228"/>
            <p:cNvSpPr>
              <a:spLocks noChangeShapeType="1"/>
            </p:cNvSpPr>
            <p:nvPr/>
          </p:nvSpPr>
          <p:spPr bwMode="auto">
            <a:xfrm>
              <a:off x="6794500" y="311308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" name="Line 229"/>
            <p:cNvSpPr>
              <a:spLocks noChangeShapeType="1"/>
            </p:cNvSpPr>
            <p:nvPr/>
          </p:nvSpPr>
          <p:spPr bwMode="auto">
            <a:xfrm>
              <a:off x="6759575" y="3146426"/>
              <a:ext cx="69850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0" name="Line 230"/>
            <p:cNvSpPr>
              <a:spLocks noChangeShapeType="1"/>
            </p:cNvSpPr>
            <p:nvPr/>
          </p:nvSpPr>
          <p:spPr bwMode="auto">
            <a:xfrm>
              <a:off x="672306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1" name="Line 231"/>
            <p:cNvSpPr>
              <a:spLocks noChangeShapeType="1"/>
            </p:cNvSpPr>
            <p:nvPr/>
          </p:nvSpPr>
          <p:spPr bwMode="auto">
            <a:xfrm flipH="1">
              <a:off x="672306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2" name="Line 232"/>
            <p:cNvSpPr>
              <a:spLocks noChangeShapeType="1"/>
            </p:cNvSpPr>
            <p:nvPr/>
          </p:nvSpPr>
          <p:spPr bwMode="auto">
            <a:xfrm>
              <a:off x="6756400" y="3143251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3" name="Line 233"/>
            <p:cNvSpPr>
              <a:spLocks noChangeShapeType="1"/>
            </p:cNvSpPr>
            <p:nvPr/>
          </p:nvSpPr>
          <p:spPr bwMode="auto">
            <a:xfrm>
              <a:off x="6723063" y="3176588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4" name="Line 234"/>
            <p:cNvSpPr>
              <a:spLocks noChangeShapeType="1"/>
            </p:cNvSpPr>
            <p:nvPr/>
          </p:nvSpPr>
          <p:spPr bwMode="auto">
            <a:xfrm>
              <a:off x="6750050" y="31226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5" name="Line 235"/>
            <p:cNvSpPr>
              <a:spLocks noChangeShapeType="1"/>
            </p:cNvSpPr>
            <p:nvPr/>
          </p:nvSpPr>
          <p:spPr bwMode="auto">
            <a:xfrm flipH="1">
              <a:off x="6750050" y="31226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6" name="Line 236"/>
            <p:cNvSpPr>
              <a:spLocks noChangeShapeType="1"/>
            </p:cNvSpPr>
            <p:nvPr/>
          </p:nvSpPr>
          <p:spPr bwMode="auto">
            <a:xfrm>
              <a:off x="6783388" y="312261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7" name="Line 237"/>
            <p:cNvSpPr>
              <a:spLocks noChangeShapeType="1"/>
            </p:cNvSpPr>
            <p:nvPr/>
          </p:nvSpPr>
          <p:spPr bwMode="auto">
            <a:xfrm>
              <a:off x="6750050" y="315595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8" name="Line 238"/>
            <p:cNvSpPr>
              <a:spLocks noChangeShapeType="1"/>
            </p:cNvSpPr>
            <p:nvPr/>
          </p:nvSpPr>
          <p:spPr bwMode="auto">
            <a:xfrm>
              <a:off x="6748463" y="31194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9" name="Line 239"/>
            <p:cNvSpPr>
              <a:spLocks noChangeShapeType="1"/>
            </p:cNvSpPr>
            <p:nvPr/>
          </p:nvSpPr>
          <p:spPr bwMode="auto">
            <a:xfrm flipH="1">
              <a:off x="6748463" y="31194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0" name="Line 240"/>
            <p:cNvSpPr>
              <a:spLocks noChangeShapeType="1"/>
            </p:cNvSpPr>
            <p:nvPr/>
          </p:nvSpPr>
          <p:spPr bwMode="auto">
            <a:xfrm>
              <a:off x="6781800" y="311943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1" name="Line 241"/>
            <p:cNvSpPr>
              <a:spLocks noChangeShapeType="1"/>
            </p:cNvSpPr>
            <p:nvPr/>
          </p:nvSpPr>
          <p:spPr bwMode="auto">
            <a:xfrm>
              <a:off x="6748463" y="3152776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2" name="Line 242"/>
            <p:cNvSpPr>
              <a:spLocks noChangeShapeType="1"/>
            </p:cNvSpPr>
            <p:nvPr/>
          </p:nvSpPr>
          <p:spPr bwMode="auto">
            <a:xfrm>
              <a:off x="6731000" y="312578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3" name="Line 243"/>
            <p:cNvSpPr>
              <a:spLocks noChangeShapeType="1"/>
            </p:cNvSpPr>
            <p:nvPr/>
          </p:nvSpPr>
          <p:spPr bwMode="auto">
            <a:xfrm flipH="1">
              <a:off x="6731000" y="312578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4" name="Line 244"/>
            <p:cNvSpPr>
              <a:spLocks noChangeShapeType="1"/>
            </p:cNvSpPr>
            <p:nvPr/>
          </p:nvSpPr>
          <p:spPr bwMode="auto">
            <a:xfrm>
              <a:off x="6764338" y="312578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5" name="Line 245"/>
            <p:cNvSpPr>
              <a:spLocks noChangeShapeType="1"/>
            </p:cNvSpPr>
            <p:nvPr/>
          </p:nvSpPr>
          <p:spPr bwMode="auto">
            <a:xfrm>
              <a:off x="6731000" y="3159126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6" name="Line 246"/>
            <p:cNvSpPr>
              <a:spLocks noChangeShapeType="1"/>
            </p:cNvSpPr>
            <p:nvPr/>
          </p:nvSpPr>
          <p:spPr bwMode="auto">
            <a:xfrm>
              <a:off x="6724650" y="31416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7" name="Line 247"/>
            <p:cNvSpPr>
              <a:spLocks noChangeShapeType="1"/>
            </p:cNvSpPr>
            <p:nvPr/>
          </p:nvSpPr>
          <p:spPr bwMode="auto">
            <a:xfrm flipH="1">
              <a:off x="6724650" y="31416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8" name="Line 248"/>
            <p:cNvSpPr>
              <a:spLocks noChangeShapeType="1"/>
            </p:cNvSpPr>
            <p:nvPr/>
          </p:nvSpPr>
          <p:spPr bwMode="auto">
            <a:xfrm>
              <a:off x="6757988" y="314166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9" name="Line 249"/>
            <p:cNvSpPr>
              <a:spLocks noChangeShapeType="1"/>
            </p:cNvSpPr>
            <p:nvPr/>
          </p:nvSpPr>
          <p:spPr bwMode="auto">
            <a:xfrm>
              <a:off x="6724650" y="317500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0" name="Line 250"/>
            <p:cNvSpPr>
              <a:spLocks noChangeShapeType="1"/>
            </p:cNvSpPr>
            <p:nvPr/>
          </p:nvSpPr>
          <p:spPr bwMode="auto">
            <a:xfrm>
              <a:off x="6735763" y="31337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1" name="Line 251"/>
            <p:cNvSpPr>
              <a:spLocks noChangeShapeType="1"/>
            </p:cNvSpPr>
            <p:nvPr/>
          </p:nvSpPr>
          <p:spPr bwMode="auto">
            <a:xfrm flipH="1">
              <a:off x="6735763" y="31337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2" name="Line 252"/>
            <p:cNvSpPr>
              <a:spLocks noChangeShapeType="1"/>
            </p:cNvSpPr>
            <p:nvPr/>
          </p:nvSpPr>
          <p:spPr bwMode="auto">
            <a:xfrm>
              <a:off x="6769100" y="313372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3" name="Line 253"/>
            <p:cNvSpPr>
              <a:spLocks noChangeShapeType="1"/>
            </p:cNvSpPr>
            <p:nvPr/>
          </p:nvSpPr>
          <p:spPr bwMode="auto">
            <a:xfrm>
              <a:off x="6735763" y="3167063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4" name="Line 254"/>
            <p:cNvSpPr>
              <a:spLocks noChangeShapeType="1"/>
            </p:cNvSpPr>
            <p:nvPr/>
          </p:nvSpPr>
          <p:spPr bwMode="auto">
            <a:xfrm>
              <a:off x="6759575" y="3113088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5" name="Line 255"/>
            <p:cNvSpPr>
              <a:spLocks noChangeShapeType="1"/>
            </p:cNvSpPr>
            <p:nvPr/>
          </p:nvSpPr>
          <p:spPr bwMode="auto">
            <a:xfrm flipH="1">
              <a:off x="6759575" y="3113088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6" name="Line 256"/>
            <p:cNvSpPr>
              <a:spLocks noChangeShapeType="1"/>
            </p:cNvSpPr>
            <p:nvPr/>
          </p:nvSpPr>
          <p:spPr bwMode="auto">
            <a:xfrm>
              <a:off x="6794500" y="311308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7" name="Line 257"/>
            <p:cNvSpPr>
              <a:spLocks noChangeShapeType="1"/>
            </p:cNvSpPr>
            <p:nvPr/>
          </p:nvSpPr>
          <p:spPr bwMode="auto">
            <a:xfrm>
              <a:off x="6759575" y="3146426"/>
              <a:ext cx="69850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8" name="Line 258"/>
            <p:cNvSpPr>
              <a:spLocks noChangeShapeType="1"/>
            </p:cNvSpPr>
            <p:nvPr/>
          </p:nvSpPr>
          <p:spPr bwMode="auto">
            <a:xfrm>
              <a:off x="6731000" y="31321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9" name="Line 259"/>
            <p:cNvSpPr>
              <a:spLocks noChangeShapeType="1"/>
            </p:cNvSpPr>
            <p:nvPr/>
          </p:nvSpPr>
          <p:spPr bwMode="auto">
            <a:xfrm flipH="1">
              <a:off x="6731000" y="31321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0" name="Line 260"/>
            <p:cNvSpPr>
              <a:spLocks noChangeShapeType="1"/>
            </p:cNvSpPr>
            <p:nvPr/>
          </p:nvSpPr>
          <p:spPr bwMode="auto">
            <a:xfrm>
              <a:off x="6764338" y="313213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1" name="Line 261"/>
            <p:cNvSpPr>
              <a:spLocks noChangeShapeType="1"/>
            </p:cNvSpPr>
            <p:nvPr/>
          </p:nvSpPr>
          <p:spPr bwMode="auto">
            <a:xfrm>
              <a:off x="6731000" y="3165476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2" name="Line 262"/>
            <p:cNvSpPr>
              <a:spLocks noChangeShapeType="1"/>
            </p:cNvSpPr>
            <p:nvPr/>
          </p:nvSpPr>
          <p:spPr bwMode="auto">
            <a:xfrm>
              <a:off x="5991225" y="42227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3" name="Line 263"/>
            <p:cNvSpPr>
              <a:spLocks noChangeShapeType="1"/>
            </p:cNvSpPr>
            <p:nvPr/>
          </p:nvSpPr>
          <p:spPr bwMode="auto">
            <a:xfrm flipH="1">
              <a:off x="5991225" y="42227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4" name="Line 264"/>
            <p:cNvSpPr>
              <a:spLocks noChangeShapeType="1"/>
            </p:cNvSpPr>
            <p:nvPr/>
          </p:nvSpPr>
          <p:spPr bwMode="auto">
            <a:xfrm>
              <a:off x="6024563" y="4222751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5" name="Line 265"/>
            <p:cNvSpPr>
              <a:spLocks noChangeShapeType="1"/>
            </p:cNvSpPr>
            <p:nvPr/>
          </p:nvSpPr>
          <p:spPr bwMode="auto">
            <a:xfrm>
              <a:off x="5991225" y="4256088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6" name="Line 266"/>
            <p:cNvSpPr>
              <a:spLocks noChangeShapeType="1"/>
            </p:cNvSpPr>
            <p:nvPr/>
          </p:nvSpPr>
          <p:spPr bwMode="auto">
            <a:xfrm>
              <a:off x="5715000" y="4397376"/>
              <a:ext cx="6985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7" name="Line 267"/>
            <p:cNvSpPr>
              <a:spLocks noChangeShapeType="1"/>
            </p:cNvSpPr>
            <p:nvPr/>
          </p:nvSpPr>
          <p:spPr bwMode="auto">
            <a:xfrm flipH="1">
              <a:off x="5715000" y="4397376"/>
              <a:ext cx="6985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8" name="Line 268"/>
            <p:cNvSpPr>
              <a:spLocks noChangeShapeType="1"/>
            </p:cNvSpPr>
            <p:nvPr/>
          </p:nvSpPr>
          <p:spPr bwMode="auto">
            <a:xfrm>
              <a:off x="5749925" y="4397376"/>
              <a:ext cx="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9" name="Line 269"/>
            <p:cNvSpPr>
              <a:spLocks noChangeShapeType="1"/>
            </p:cNvSpPr>
            <p:nvPr/>
          </p:nvSpPr>
          <p:spPr bwMode="auto">
            <a:xfrm>
              <a:off x="5715000" y="4432301"/>
              <a:ext cx="69850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0" name="Line 270"/>
            <p:cNvSpPr>
              <a:spLocks noChangeShapeType="1"/>
            </p:cNvSpPr>
            <p:nvPr/>
          </p:nvSpPr>
          <p:spPr bwMode="auto">
            <a:xfrm>
              <a:off x="5715000" y="4395788"/>
              <a:ext cx="6985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1" name="Line 271"/>
            <p:cNvSpPr>
              <a:spLocks noChangeShapeType="1"/>
            </p:cNvSpPr>
            <p:nvPr/>
          </p:nvSpPr>
          <p:spPr bwMode="auto">
            <a:xfrm flipH="1">
              <a:off x="5715000" y="4395788"/>
              <a:ext cx="6985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2" name="Line 272"/>
            <p:cNvSpPr>
              <a:spLocks noChangeShapeType="1"/>
            </p:cNvSpPr>
            <p:nvPr/>
          </p:nvSpPr>
          <p:spPr bwMode="auto">
            <a:xfrm>
              <a:off x="5749925" y="4395788"/>
              <a:ext cx="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3" name="Line 273"/>
            <p:cNvSpPr>
              <a:spLocks noChangeShapeType="1"/>
            </p:cNvSpPr>
            <p:nvPr/>
          </p:nvSpPr>
          <p:spPr bwMode="auto">
            <a:xfrm>
              <a:off x="5715000" y="4430713"/>
              <a:ext cx="69850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4" name="Line 274"/>
            <p:cNvSpPr>
              <a:spLocks noChangeShapeType="1"/>
            </p:cNvSpPr>
            <p:nvPr/>
          </p:nvSpPr>
          <p:spPr bwMode="auto">
            <a:xfrm>
              <a:off x="5991225" y="42211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5" name="Line 275"/>
            <p:cNvSpPr>
              <a:spLocks noChangeShapeType="1"/>
            </p:cNvSpPr>
            <p:nvPr/>
          </p:nvSpPr>
          <p:spPr bwMode="auto">
            <a:xfrm flipH="1">
              <a:off x="5991225" y="42211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6" name="Line 276"/>
            <p:cNvSpPr>
              <a:spLocks noChangeShapeType="1"/>
            </p:cNvSpPr>
            <p:nvPr/>
          </p:nvSpPr>
          <p:spPr bwMode="auto">
            <a:xfrm>
              <a:off x="6024563" y="422116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7" name="Line 277"/>
            <p:cNvSpPr>
              <a:spLocks noChangeShapeType="1"/>
            </p:cNvSpPr>
            <p:nvPr/>
          </p:nvSpPr>
          <p:spPr bwMode="auto">
            <a:xfrm>
              <a:off x="5991225" y="425450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8" name="Line 278"/>
            <p:cNvSpPr>
              <a:spLocks noChangeShapeType="1"/>
            </p:cNvSpPr>
            <p:nvPr/>
          </p:nvSpPr>
          <p:spPr bwMode="auto">
            <a:xfrm flipV="1">
              <a:off x="5075238" y="1784351"/>
              <a:ext cx="3411538" cy="2746375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103" name="Rectangle 293"/>
            <p:cNvSpPr>
              <a:spLocks noChangeArrowheads="1"/>
            </p:cNvSpPr>
            <p:nvPr/>
          </p:nvSpPr>
          <p:spPr bwMode="auto">
            <a:xfrm rot="16200000">
              <a:off x="4670570" y="2572876"/>
              <a:ext cx="2406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  </a:t>
              </a:r>
              <a:r>
                <a:rPr lang="de-DE" sz="1400" dirty="0" err="1">
                  <a:solidFill>
                    <a:srgbClr val="000000"/>
                  </a:solidFill>
                  <a:cs typeface="Arial" pitchFamily="34" charset="0"/>
                </a:rPr>
                <a:t>tr</a:t>
              </a:r>
              <a:r>
                <a:rPr lang="de-DE" sz="140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(</a:t>
              </a:r>
              <a:r>
                <a:rPr lang="de-DE" sz="1400" b="1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de-DE" sz="140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)</a:t>
              </a:r>
              <a:endParaRPr lang="de-DE" sz="1400" dirty="0"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 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Rectangle 305"/>
            <p:cNvSpPr>
              <a:spLocks noChangeArrowheads="1"/>
            </p:cNvSpPr>
            <p:nvPr/>
          </p:nvSpPr>
          <p:spPr bwMode="auto">
            <a:xfrm>
              <a:off x="7005638" y="4835526"/>
              <a:ext cx="13465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   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Rectangle 306"/>
            <p:cNvSpPr>
              <a:spLocks noChangeArrowheads="1"/>
            </p:cNvSpPr>
            <p:nvPr/>
          </p:nvSpPr>
          <p:spPr bwMode="auto">
            <a:xfrm>
              <a:off x="6973984" y="4851401"/>
              <a:ext cx="33663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de-DE" sz="1400" dirty="0" err="1">
                  <a:solidFill>
                    <a:srgbClr val="000000"/>
                  </a:solidFill>
                  <a:cs typeface="Arial" pitchFamily="34" charset="0"/>
                </a:rPr>
                <a:t>tr</a:t>
              </a:r>
              <a:r>
                <a:rPr lang="de-DE" sz="140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(</a:t>
              </a:r>
              <a:r>
                <a:rPr lang="de-DE" sz="1400" b="1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de-DE" sz="140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)</a:t>
              </a:r>
              <a:endParaRPr lang="de-DE" sz="1400" dirty="0"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Rectangle 309"/>
            <p:cNvSpPr>
              <a:spLocks noChangeArrowheads="1"/>
            </p:cNvSpPr>
            <p:nvPr/>
          </p:nvSpPr>
          <p:spPr bwMode="auto">
            <a:xfrm>
              <a:off x="5868144" y="3999801"/>
              <a:ext cx="22923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C1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1" name="Rectangle 309"/>
            <p:cNvSpPr>
              <a:spLocks noChangeArrowheads="1"/>
            </p:cNvSpPr>
            <p:nvPr/>
          </p:nvSpPr>
          <p:spPr bwMode="auto">
            <a:xfrm>
              <a:off x="5594030" y="4187826"/>
              <a:ext cx="12984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400" b="1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kumimoji="0" lang="de-DE" sz="1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2" name="Rectangle 309"/>
            <p:cNvSpPr>
              <a:spLocks noChangeArrowheads="1"/>
            </p:cNvSpPr>
            <p:nvPr/>
          </p:nvSpPr>
          <p:spPr bwMode="auto">
            <a:xfrm>
              <a:off x="6962182" y="3140968"/>
              <a:ext cx="22923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C3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4" name="Rectangle 309"/>
            <p:cNvSpPr>
              <a:spLocks noChangeArrowheads="1"/>
            </p:cNvSpPr>
            <p:nvPr/>
          </p:nvSpPr>
          <p:spPr bwMode="auto">
            <a:xfrm>
              <a:off x="7596336" y="2636912"/>
              <a:ext cx="22923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C2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5" name="Textfeld 324"/>
            <p:cNvSpPr txBox="1"/>
            <p:nvPr/>
          </p:nvSpPr>
          <p:spPr>
            <a:xfrm>
              <a:off x="6234607" y="4790300"/>
              <a:ext cx="779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err="1" smtClean="0">
                  <a:solidFill>
                    <a:srgbClr val="FF0000"/>
                  </a:solidFill>
                </a:rPr>
                <a:t>Ir</a:t>
              </a:r>
              <a:r>
                <a:rPr lang="de-DE" sz="1400" dirty="0" smtClean="0"/>
                <a:t>(</a:t>
              </a:r>
              <a:r>
                <a:rPr lang="de-DE" sz="1400" dirty="0" err="1" smtClean="0"/>
                <a:t>ppy</a:t>
              </a:r>
              <a:r>
                <a:rPr lang="de-DE" sz="1400" dirty="0" smtClean="0"/>
                <a:t>)</a:t>
              </a:r>
              <a:r>
                <a:rPr lang="de-DE" sz="1400" baseline="-25000" dirty="0" smtClean="0"/>
                <a:t>3</a:t>
              </a:r>
              <a:endParaRPr lang="de-DE" sz="1400" baseline="-25000" dirty="0"/>
            </a:p>
          </p:txBody>
        </p:sp>
        <p:sp>
          <p:nvSpPr>
            <p:cNvPr id="330" name="Textfeld 329"/>
            <p:cNvSpPr txBox="1"/>
            <p:nvPr/>
          </p:nvSpPr>
          <p:spPr>
            <a:xfrm rot="16200000">
              <a:off x="4207190" y="3100444"/>
              <a:ext cx="898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>
                  <a:solidFill>
                    <a:srgbClr val="FF0000"/>
                  </a:solidFill>
                </a:rPr>
                <a:t>Co</a:t>
              </a:r>
              <a:r>
                <a:rPr lang="de-DE" sz="1400" dirty="0" smtClean="0"/>
                <a:t>(</a:t>
              </a:r>
              <a:r>
                <a:rPr lang="de-DE" sz="1400" dirty="0" err="1" smtClean="0"/>
                <a:t>ppy</a:t>
              </a:r>
              <a:r>
                <a:rPr lang="de-DE" sz="1400" dirty="0" smtClean="0"/>
                <a:t>)</a:t>
              </a:r>
              <a:r>
                <a:rPr lang="de-DE" sz="1400" baseline="-25000" dirty="0" smtClean="0"/>
                <a:t>3</a:t>
              </a:r>
              <a:endParaRPr lang="de-DE" sz="1400" baseline="-25000" dirty="0"/>
            </a:p>
          </p:txBody>
        </p:sp>
      </p:grpSp>
      <p:grpSp>
        <p:nvGrpSpPr>
          <p:cNvPr id="634" name="Gruppieren 633"/>
          <p:cNvGrpSpPr/>
          <p:nvPr/>
        </p:nvGrpSpPr>
        <p:grpSpPr>
          <a:xfrm>
            <a:off x="653233" y="2881029"/>
            <a:ext cx="3990775" cy="3313726"/>
            <a:chOff x="5161" y="1784351"/>
            <a:chExt cx="3990775" cy="3313726"/>
          </a:xfrm>
        </p:grpSpPr>
        <p:sp>
          <p:nvSpPr>
            <p:cNvPr id="326" name="Textfeld 325"/>
            <p:cNvSpPr txBox="1"/>
            <p:nvPr/>
          </p:nvSpPr>
          <p:spPr>
            <a:xfrm>
              <a:off x="772339" y="4790300"/>
              <a:ext cx="2020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Co</a:t>
              </a:r>
              <a:r>
                <a:rPr lang="en-US" sz="1400" dirty="0" smtClean="0"/>
                <a:t>(</a:t>
              </a:r>
              <a:r>
                <a:rPr lang="en-US" sz="1400" dirty="0" err="1" smtClean="0"/>
                <a:t>ppy</a:t>
              </a:r>
              <a:r>
                <a:rPr lang="en-US" sz="1400" dirty="0" smtClean="0"/>
                <a:t>)</a:t>
              </a:r>
              <a:r>
                <a:rPr lang="en-US" sz="1400" baseline="-25000" dirty="0" smtClean="0"/>
                <a:t>3</a:t>
              </a:r>
              <a:r>
                <a:rPr lang="en-US" sz="1400" dirty="0" smtClean="0"/>
                <a:t> (</a:t>
              </a:r>
              <a:r>
                <a:rPr lang="en-US" sz="1400" b="1" dirty="0" smtClean="0"/>
                <a:t>all-electron</a:t>
              </a:r>
              <a:r>
                <a:rPr lang="en-US" sz="1400" dirty="0" smtClean="0"/>
                <a:t>)</a:t>
              </a:r>
              <a:endParaRPr lang="en-US" sz="1400" baseline="-25000" dirty="0"/>
            </a:p>
          </p:txBody>
        </p:sp>
        <p:sp>
          <p:nvSpPr>
            <p:cNvPr id="327" name="Rectangle 309"/>
            <p:cNvSpPr>
              <a:spLocks noChangeArrowheads="1"/>
            </p:cNvSpPr>
            <p:nvPr/>
          </p:nvSpPr>
          <p:spPr bwMode="auto">
            <a:xfrm>
              <a:off x="886386" y="3898364"/>
              <a:ext cx="22923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C1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8" name="Rectangle 309"/>
            <p:cNvSpPr>
              <a:spLocks noChangeArrowheads="1"/>
            </p:cNvSpPr>
            <p:nvPr/>
          </p:nvSpPr>
          <p:spPr bwMode="auto">
            <a:xfrm>
              <a:off x="647943" y="4124232"/>
              <a:ext cx="12984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400" b="1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kumimoji="0" lang="de-DE" sz="1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9" name="Textfeld 328"/>
            <p:cNvSpPr txBox="1"/>
            <p:nvPr/>
          </p:nvSpPr>
          <p:spPr>
            <a:xfrm rot="16200000">
              <a:off x="-608949" y="3211460"/>
              <a:ext cx="15359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>
                  <a:solidFill>
                    <a:srgbClr val="FF0000"/>
                  </a:solidFill>
                </a:rPr>
                <a:t>Co</a:t>
              </a:r>
              <a:r>
                <a:rPr lang="de-DE" sz="1400" dirty="0" smtClean="0"/>
                <a:t>(</a:t>
              </a:r>
              <a:r>
                <a:rPr lang="de-DE" sz="1400" dirty="0" err="1" smtClean="0"/>
                <a:t>ppy</a:t>
              </a:r>
              <a:r>
                <a:rPr lang="de-DE" sz="1400" dirty="0" smtClean="0"/>
                <a:t>)</a:t>
              </a:r>
              <a:r>
                <a:rPr lang="de-DE" sz="1400" baseline="-25000" dirty="0" smtClean="0"/>
                <a:t>3</a:t>
              </a:r>
              <a:r>
                <a:rPr lang="de-DE" sz="1400" dirty="0" smtClean="0"/>
                <a:t> (</a:t>
              </a:r>
              <a:r>
                <a:rPr lang="de-DE" sz="1400" b="1" dirty="0" smtClean="0"/>
                <a:t>ECP</a:t>
              </a:r>
              <a:r>
                <a:rPr lang="de-DE" sz="1400" dirty="0" smtClean="0"/>
                <a:t>)  </a:t>
              </a:r>
              <a:endParaRPr lang="de-DE" sz="1400" baseline="-25000" dirty="0"/>
            </a:p>
          </p:txBody>
        </p:sp>
        <p:grpSp>
          <p:nvGrpSpPr>
            <p:cNvPr id="334" name="Group 514"/>
            <p:cNvGrpSpPr>
              <a:grpSpLocks/>
            </p:cNvGrpSpPr>
            <p:nvPr/>
          </p:nvGrpSpPr>
          <p:grpSpPr bwMode="auto">
            <a:xfrm>
              <a:off x="289123" y="1784351"/>
              <a:ext cx="3706813" cy="3036888"/>
              <a:chOff x="-281" y="1124"/>
              <a:chExt cx="2335" cy="1913"/>
            </a:xfrm>
          </p:grpSpPr>
          <p:sp>
            <p:nvSpPr>
              <p:cNvPr id="434" name="Line 314"/>
              <p:cNvSpPr>
                <a:spLocks noChangeShapeType="1"/>
              </p:cNvSpPr>
              <p:nvPr/>
            </p:nvSpPr>
            <p:spPr bwMode="auto">
              <a:xfrm>
                <a:off x="-95" y="2854"/>
                <a:ext cx="2149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35" name="Line 315"/>
              <p:cNvSpPr>
                <a:spLocks noChangeShapeType="1"/>
              </p:cNvSpPr>
              <p:nvPr/>
            </p:nvSpPr>
            <p:spPr bwMode="auto">
              <a:xfrm>
                <a:off x="283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36" name="Line 316"/>
              <p:cNvSpPr>
                <a:spLocks noChangeShapeType="1"/>
              </p:cNvSpPr>
              <p:nvPr/>
            </p:nvSpPr>
            <p:spPr bwMode="auto">
              <a:xfrm>
                <a:off x="682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37" name="Line 317"/>
              <p:cNvSpPr>
                <a:spLocks noChangeShapeType="1"/>
              </p:cNvSpPr>
              <p:nvPr/>
            </p:nvSpPr>
            <p:spPr bwMode="auto">
              <a:xfrm>
                <a:off x="1079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38" name="Line 318"/>
              <p:cNvSpPr>
                <a:spLocks noChangeShapeType="1"/>
              </p:cNvSpPr>
              <p:nvPr/>
            </p:nvSpPr>
            <p:spPr bwMode="auto">
              <a:xfrm>
                <a:off x="1478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39" name="Line 319"/>
              <p:cNvSpPr>
                <a:spLocks noChangeShapeType="1"/>
              </p:cNvSpPr>
              <p:nvPr/>
            </p:nvSpPr>
            <p:spPr bwMode="auto">
              <a:xfrm>
                <a:off x="1875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40" name="Line 320"/>
              <p:cNvSpPr>
                <a:spLocks noChangeShapeType="1"/>
              </p:cNvSpPr>
              <p:nvPr/>
            </p:nvSpPr>
            <p:spPr bwMode="auto">
              <a:xfrm>
                <a:off x="84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41" name="Line 321"/>
              <p:cNvSpPr>
                <a:spLocks noChangeShapeType="1"/>
              </p:cNvSpPr>
              <p:nvPr/>
            </p:nvSpPr>
            <p:spPr bwMode="auto">
              <a:xfrm>
                <a:off x="482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42" name="Line 322"/>
              <p:cNvSpPr>
                <a:spLocks noChangeShapeType="1"/>
              </p:cNvSpPr>
              <p:nvPr/>
            </p:nvSpPr>
            <p:spPr bwMode="auto">
              <a:xfrm>
                <a:off x="880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43" name="Line 323"/>
              <p:cNvSpPr>
                <a:spLocks noChangeShapeType="1"/>
              </p:cNvSpPr>
              <p:nvPr/>
            </p:nvSpPr>
            <p:spPr bwMode="auto">
              <a:xfrm>
                <a:off x="1278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44" name="Line 324"/>
              <p:cNvSpPr>
                <a:spLocks noChangeShapeType="1"/>
              </p:cNvSpPr>
              <p:nvPr/>
            </p:nvSpPr>
            <p:spPr bwMode="auto">
              <a:xfrm>
                <a:off x="1676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45" name="Line 325"/>
              <p:cNvSpPr>
                <a:spLocks noChangeShapeType="1"/>
              </p:cNvSpPr>
              <p:nvPr/>
            </p:nvSpPr>
            <p:spPr bwMode="auto">
              <a:xfrm flipV="1">
                <a:off x="-95" y="1124"/>
                <a:ext cx="0" cy="173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46" name="Line 326"/>
              <p:cNvSpPr>
                <a:spLocks noChangeShapeType="1"/>
              </p:cNvSpPr>
              <p:nvPr/>
            </p:nvSpPr>
            <p:spPr bwMode="auto">
              <a:xfrm flipH="1">
                <a:off x="-112" y="2549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47" name="Line 327"/>
              <p:cNvSpPr>
                <a:spLocks noChangeShapeType="1"/>
              </p:cNvSpPr>
              <p:nvPr/>
            </p:nvSpPr>
            <p:spPr bwMode="auto">
              <a:xfrm flipH="1">
                <a:off x="-112" y="2229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48" name="Line 328"/>
              <p:cNvSpPr>
                <a:spLocks noChangeShapeType="1"/>
              </p:cNvSpPr>
              <p:nvPr/>
            </p:nvSpPr>
            <p:spPr bwMode="auto">
              <a:xfrm flipH="1">
                <a:off x="-112" y="1909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49" name="Line 329"/>
              <p:cNvSpPr>
                <a:spLocks noChangeShapeType="1"/>
              </p:cNvSpPr>
              <p:nvPr/>
            </p:nvSpPr>
            <p:spPr bwMode="auto">
              <a:xfrm flipH="1">
                <a:off x="-112" y="1588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50" name="Line 330"/>
              <p:cNvSpPr>
                <a:spLocks noChangeShapeType="1"/>
              </p:cNvSpPr>
              <p:nvPr/>
            </p:nvSpPr>
            <p:spPr bwMode="auto">
              <a:xfrm flipH="1">
                <a:off x="-112" y="1268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51" name="Line 331"/>
              <p:cNvSpPr>
                <a:spLocks noChangeShapeType="1"/>
              </p:cNvSpPr>
              <p:nvPr/>
            </p:nvSpPr>
            <p:spPr bwMode="auto">
              <a:xfrm flipH="1">
                <a:off x="-128" y="2710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52" name="Line 332"/>
              <p:cNvSpPr>
                <a:spLocks noChangeShapeType="1"/>
              </p:cNvSpPr>
              <p:nvPr/>
            </p:nvSpPr>
            <p:spPr bwMode="auto">
              <a:xfrm flipH="1">
                <a:off x="-128" y="2390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53" name="Line 333"/>
              <p:cNvSpPr>
                <a:spLocks noChangeShapeType="1"/>
              </p:cNvSpPr>
              <p:nvPr/>
            </p:nvSpPr>
            <p:spPr bwMode="auto">
              <a:xfrm flipH="1">
                <a:off x="-128" y="2069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54" name="Line 334"/>
              <p:cNvSpPr>
                <a:spLocks noChangeShapeType="1"/>
              </p:cNvSpPr>
              <p:nvPr/>
            </p:nvSpPr>
            <p:spPr bwMode="auto">
              <a:xfrm flipH="1">
                <a:off x="-128" y="1749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55" name="Line 335"/>
              <p:cNvSpPr>
                <a:spLocks noChangeShapeType="1"/>
              </p:cNvSpPr>
              <p:nvPr/>
            </p:nvSpPr>
            <p:spPr bwMode="auto">
              <a:xfrm flipH="1">
                <a:off x="-128" y="1428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56" name="Rectangle 336"/>
              <p:cNvSpPr>
                <a:spLocks noChangeArrowheads="1"/>
              </p:cNvSpPr>
              <p:nvPr/>
            </p:nvSpPr>
            <p:spPr bwMode="auto">
              <a:xfrm>
                <a:off x="20" y="2901"/>
                <a:ext cx="1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57" name="Rectangle 337"/>
              <p:cNvSpPr>
                <a:spLocks noChangeArrowheads="1"/>
              </p:cNvSpPr>
              <p:nvPr/>
            </p:nvSpPr>
            <p:spPr bwMode="auto">
              <a:xfrm>
                <a:off x="457" y="2901"/>
                <a:ext cx="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58" name="Rectangle 338"/>
              <p:cNvSpPr>
                <a:spLocks noChangeArrowheads="1"/>
              </p:cNvSpPr>
              <p:nvPr/>
            </p:nvSpPr>
            <p:spPr bwMode="auto">
              <a:xfrm>
                <a:off x="830" y="2901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59" name="Rectangle 339"/>
              <p:cNvSpPr>
                <a:spLocks noChangeArrowheads="1"/>
              </p:cNvSpPr>
              <p:nvPr/>
            </p:nvSpPr>
            <p:spPr bwMode="auto">
              <a:xfrm>
                <a:off x="1228" y="2901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0" name="Rectangle 340"/>
              <p:cNvSpPr>
                <a:spLocks noChangeArrowheads="1"/>
              </p:cNvSpPr>
              <p:nvPr/>
            </p:nvSpPr>
            <p:spPr bwMode="auto">
              <a:xfrm>
                <a:off x="1626" y="2901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1" name="Rectangle 341"/>
              <p:cNvSpPr>
                <a:spLocks noChangeArrowheads="1"/>
              </p:cNvSpPr>
              <p:nvPr/>
            </p:nvSpPr>
            <p:spPr bwMode="auto">
              <a:xfrm>
                <a:off x="-281" y="2657"/>
                <a:ext cx="1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2" name="Rectangle 342"/>
              <p:cNvSpPr>
                <a:spLocks noChangeArrowheads="1"/>
              </p:cNvSpPr>
              <p:nvPr/>
            </p:nvSpPr>
            <p:spPr bwMode="auto">
              <a:xfrm>
                <a:off x="-202" y="2337"/>
                <a:ext cx="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3" name="Rectangle 343"/>
              <p:cNvSpPr>
                <a:spLocks noChangeArrowheads="1"/>
              </p:cNvSpPr>
              <p:nvPr/>
            </p:nvSpPr>
            <p:spPr bwMode="auto">
              <a:xfrm>
                <a:off x="-252" y="2016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4" name="Rectangle 344"/>
              <p:cNvSpPr>
                <a:spLocks noChangeArrowheads="1"/>
              </p:cNvSpPr>
              <p:nvPr/>
            </p:nvSpPr>
            <p:spPr bwMode="auto">
              <a:xfrm>
                <a:off x="-252" y="1696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5" name="Rectangle 345"/>
              <p:cNvSpPr>
                <a:spLocks noChangeArrowheads="1"/>
              </p:cNvSpPr>
              <p:nvPr/>
            </p:nvSpPr>
            <p:spPr bwMode="auto">
              <a:xfrm>
                <a:off x="-252" y="1376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6" name="Line 346"/>
              <p:cNvSpPr>
                <a:spLocks noChangeShapeType="1"/>
              </p:cNvSpPr>
              <p:nvPr/>
            </p:nvSpPr>
            <p:spPr bwMode="auto">
              <a:xfrm>
                <a:off x="-39" y="276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67" name="Line 347"/>
              <p:cNvSpPr>
                <a:spLocks noChangeShapeType="1"/>
              </p:cNvSpPr>
              <p:nvPr/>
            </p:nvSpPr>
            <p:spPr bwMode="auto">
              <a:xfrm flipH="1">
                <a:off x="-39" y="276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68" name="Line 348"/>
              <p:cNvSpPr>
                <a:spLocks noChangeShapeType="1"/>
              </p:cNvSpPr>
              <p:nvPr/>
            </p:nvSpPr>
            <p:spPr bwMode="auto">
              <a:xfrm>
                <a:off x="-18" y="2762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69" name="Line 349"/>
              <p:cNvSpPr>
                <a:spLocks noChangeShapeType="1"/>
              </p:cNvSpPr>
              <p:nvPr/>
            </p:nvSpPr>
            <p:spPr bwMode="auto">
              <a:xfrm>
                <a:off x="-39" y="2783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70" name="Line 350"/>
              <p:cNvSpPr>
                <a:spLocks noChangeShapeType="1"/>
              </p:cNvSpPr>
              <p:nvPr/>
            </p:nvSpPr>
            <p:spPr bwMode="auto">
              <a:xfrm>
                <a:off x="1358" y="165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71" name="Line 351"/>
              <p:cNvSpPr>
                <a:spLocks noChangeShapeType="1"/>
              </p:cNvSpPr>
              <p:nvPr/>
            </p:nvSpPr>
            <p:spPr bwMode="auto">
              <a:xfrm flipH="1">
                <a:off x="1358" y="165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72" name="Line 352"/>
              <p:cNvSpPr>
                <a:spLocks noChangeShapeType="1"/>
              </p:cNvSpPr>
              <p:nvPr/>
            </p:nvSpPr>
            <p:spPr bwMode="auto">
              <a:xfrm>
                <a:off x="1380" y="165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73" name="Line 353"/>
              <p:cNvSpPr>
                <a:spLocks noChangeShapeType="1"/>
              </p:cNvSpPr>
              <p:nvPr/>
            </p:nvSpPr>
            <p:spPr bwMode="auto">
              <a:xfrm>
                <a:off x="1358" y="167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74" name="Line 354"/>
              <p:cNvSpPr>
                <a:spLocks noChangeShapeType="1"/>
              </p:cNvSpPr>
              <p:nvPr/>
            </p:nvSpPr>
            <p:spPr bwMode="auto">
              <a:xfrm>
                <a:off x="1887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75" name="Line 355"/>
              <p:cNvSpPr>
                <a:spLocks noChangeShapeType="1"/>
              </p:cNvSpPr>
              <p:nvPr/>
            </p:nvSpPr>
            <p:spPr bwMode="auto">
              <a:xfrm flipH="1">
                <a:off x="1887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76" name="Line 356"/>
              <p:cNvSpPr>
                <a:spLocks noChangeShapeType="1"/>
              </p:cNvSpPr>
              <p:nvPr/>
            </p:nvSpPr>
            <p:spPr bwMode="auto">
              <a:xfrm>
                <a:off x="1908" y="122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77" name="Line 357"/>
              <p:cNvSpPr>
                <a:spLocks noChangeShapeType="1"/>
              </p:cNvSpPr>
              <p:nvPr/>
            </p:nvSpPr>
            <p:spPr bwMode="auto">
              <a:xfrm>
                <a:off x="1887" y="124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78" name="Line 358"/>
              <p:cNvSpPr>
                <a:spLocks noChangeShapeType="1"/>
              </p:cNvSpPr>
              <p:nvPr/>
            </p:nvSpPr>
            <p:spPr bwMode="auto">
              <a:xfrm>
                <a:off x="1637" y="1425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79" name="Line 359"/>
              <p:cNvSpPr>
                <a:spLocks noChangeShapeType="1"/>
              </p:cNvSpPr>
              <p:nvPr/>
            </p:nvSpPr>
            <p:spPr bwMode="auto">
              <a:xfrm flipH="1">
                <a:off x="1637" y="1425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80" name="Line 360"/>
              <p:cNvSpPr>
                <a:spLocks noChangeShapeType="1"/>
              </p:cNvSpPr>
              <p:nvPr/>
            </p:nvSpPr>
            <p:spPr bwMode="auto">
              <a:xfrm>
                <a:off x="1659" y="1425"/>
                <a:ext cx="0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81" name="Line 361"/>
              <p:cNvSpPr>
                <a:spLocks noChangeShapeType="1"/>
              </p:cNvSpPr>
              <p:nvPr/>
            </p:nvSpPr>
            <p:spPr bwMode="auto">
              <a:xfrm>
                <a:off x="1637" y="1447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82" name="Line 362"/>
              <p:cNvSpPr>
                <a:spLocks noChangeShapeType="1"/>
              </p:cNvSpPr>
              <p:nvPr/>
            </p:nvSpPr>
            <p:spPr bwMode="auto">
              <a:xfrm>
                <a:off x="1926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83" name="Line 363"/>
              <p:cNvSpPr>
                <a:spLocks noChangeShapeType="1"/>
              </p:cNvSpPr>
              <p:nvPr/>
            </p:nvSpPr>
            <p:spPr bwMode="auto">
              <a:xfrm flipH="1">
                <a:off x="1926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84" name="Line 364"/>
              <p:cNvSpPr>
                <a:spLocks noChangeShapeType="1"/>
              </p:cNvSpPr>
              <p:nvPr/>
            </p:nvSpPr>
            <p:spPr bwMode="auto">
              <a:xfrm>
                <a:off x="1948" y="118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85" name="Line 365"/>
              <p:cNvSpPr>
                <a:spLocks noChangeShapeType="1"/>
              </p:cNvSpPr>
              <p:nvPr/>
            </p:nvSpPr>
            <p:spPr bwMode="auto">
              <a:xfrm>
                <a:off x="1926" y="121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86" name="Line 366"/>
              <p:cNvSpPr>
                <a:spLocks noChangeShapeType="1"/>
              </p:cNvSpPr>
              <p:nvPr/>
            </p:nvSpPr>
            <p:spPr bwMode="auto">
              <a:xfrm>
                <a:off x="1047" y="190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87" name="Line 367"/>
              <p:cNvSpPr>
                <a:spLocks noChangeShapeType="1"/>
              </p:cNvSpPr>
              <p:nvPr/>
            </p:nvSpPr>
            <p:spPr bwMode="auto">
              <a:xfrm flipH="1">
                <a:off x="1047" y="190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88" name="Line 368"/>
              <p:cNvSpPr>
                <a:spLocks noChangeShapeType="1"/>
              </p:cNvSpPr>
              <p:nvPr/>
            </p:nvSpPr>
            <p:spPr bwMode="auto">
              <a:xfrm>
                <a:off x="1068" y="190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89" name="Line 369"/>
              <p:cNvSpPr>
                <a:spLocks noChangeShapeType="1"/>
              </p:cNvSpPr>
              <p:nvPr/>
            </p:nvSpPr>
            <p:spPr bwMode="auto">
              <a:xfrm>
                <a:off x="1047" y="192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90" name="Line 370"/>
              <p:cNvSpPr>
                <a:spLocks noChangeShapeType="1"/>
              </p:cNvSpPr>
              <p:nvPr/>
            </p:nvSpPr>
            <p:spPr bwMode="auto">
              <a:xfrm>
                <a:off x="1442" y="157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91" name="Line 371"/>
              <p:cNvSpPr>
                <a:spLocks noChangeShapeType="1"/>
              </p:cNvSpPr>
              <p:nvPr/>
            </p:nvSpPr>
            <p:spPr bwMode="auto">
              <a:xfrm flipH="1">
                <a:off x="1442" y="157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92" name="Line 372"/>
              <p:cNvSpPr>
                <a:spLocks noChangeShapeType="1"/>
              </p:cNvSpPr>
              <p:nvPr/>
            </p:nvSpPr>
            <p:spPr bwMode="auto">
              <a:xfrm>
                <a:off x="1464" y="1573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93" name="Line 373"/>
              <p:cNvSpPr>
                <a:spLocks noChangeShapeType="1"/>
              </p:cNvSpPr>
              <p:nvPr/>
            </p:nvSpPr>
            <p:spPr bwMode="auto">
              <a:xfrm>
                <a:off x="1442" y="159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94" name="Line 374"/>
              <p:cNvSpPr>
                <a:spLocks noChangeShapeType="1"/>
              </p:cNvSpPr>
              <p:nvPr/>
            </p:nvSpPr>
            <p:spPr bwMode="auto">
              <a:xfrm>
                <a:off x="1799" y="1287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95" name="Line 375"/>
              <p:cNvSpPr>
                <a:spLocks noChangeShapeType="1"/>
              </p:cNvSpPr>
              <p:nvPr/>
            </p:nvSpPr>
            <p:spPr bwMode="auto">
              <a:xfrm flipH="1">
                <a:off x="1799" y="1287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96" name="Line 376"/>
              <p:cNvSpPr>
                <a:spLocks noChangeShapeType="1"/>
              </p:cNvSpPr>
              <p:nvPr/>
            </p:nvSpPr>
            <p:spPr bwMode="auto">
              <a:xfrm>
                <a:off x="1820" y="1287"/>
                <a:ext cx="0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97" name="Line 377"/>
              <p:cNvSpPr>
                <a:spLocks noChangeShapeType="1"/>
              </p:cNvSpPr>
              <p:nvPr/>
            </p:nvSpPr>
            <p:spPr bwMode="auto">
              <a:xfrm>
                <a:off x="1799" y="130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98" name="Line 378"/>
              <p:cNvSpPr>
                <a:spLocks noChangeShapeType="1"/>
              </p:cNvSpPr>
              <p:nvPr/>
            </p:nvSpPr>
            <p:spPr bwMode="auto">
              <a:xfrm>
                <a:off x="98" y="2631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499" name="Line 379"/>
              <p:cNvSpPr>
                <a:spLocks noChangeShapeType="1"/>
              </p:cNvSpPr>
              <p:nvPr/>
            </p:nvSpPr>
            <p:spPr bwMode="auto">
              <a:xfrm flipH="1">
                <a:off x="98" y="2631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00" name="Line 380"/>
              <p:cNvSpPr>
                <a:spLocks noChangeShapeType="1"/>
              </p:cNvSpPr>
              <p:nvPr/>
            </p:nvSpPr>
            <p:spPr bwMode="auto">
              <a:xfrm>
                <a:off x="119" y="2631"/>
                <a:ext cx="0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01" name="Line 381"/>
              <p:cNvSpPr>
                <a:spLocks noChangeShapeType="1"/>
              </p:cNvSpPr>
              <p:nvPr/>
            </p:nvSpPr>
            <p:spPr bwMode="auto">
              <a:xfrm>
                <a:off x="98" y="2653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02" name="Line 382"/>
              <p:cNvSpPr>
                <a:spLocks noChangeShapeType="1"/>
              </p:cNvSpPr>
              <p:nvPr/>
            </p:nvSpPr>
            <p:spPr bwMode="auto">
              <a:xfrm>
                <a:off x="1858" y="1243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03" name="Line 383"/>
              <p:cNvSpPr>
                <a:spLocks noChangeShapeType="1"/>
              </p:cNvSpPr>
              <p:nvPr/>
            </p:nvSpPr>
            <p:spPr bwMode="auto">
              <a:xfrm flipH="1">
                <a:off x="1858" y="1243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04" name="Line 384"/>
              <p:cNvSpPr>
                <a:spLocks noChangeShapeType="1"/>
              </p:cNvSpPr>
              <p:nvPr/>
            </p:nvSpPr>
            <p:spPr bwMode="auto">
              <a:xfrm>
                <a:off x="1880" y="1243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05" name="Line 385"/>
              <p:cNvSpPr>
                <a:spLocks noChangeShapeType="1"/>
              </p:cNvSpPr>
              <p:nvPr/>
            </p:nvSpPr>
            <p:spPr bwMode="auto">
              <a:xfrm>
                <a:off x="1858" y="1265"/>
                <a:ext cx="4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06" name="Line 386"/>
              <p:cNvSpPr>
                <a:spLocks noChangeShapeType="1"/>
              </p:cNvSpPr>
              <p:nvPr/>
            </p:nvSpPr>
            <p:spPr bwMode="auto">
              <a:xfrm>
                <a:off x="1501" y="152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07" name="Line 387"/>
              <p:cNvSpPr>
                <a:spLocks noChangeShapeType="1"/>
              </p:cNvSpPr>
              <p:nvPr/>
            </p:nvSpPr>
            <p:spPr bwMode="auto">
              <a:xfrm flipH="1">
                <a:off x="1501" y="152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08" name="Line 388"/>
              <p:cNvSpPr>
                <a:spLocks noChangeShapeType="1"/>
              </p:cNvSpPr>
              <p:nvPr/>
            </p:nvSpPr>
            <p:spPr bwMode="auto">
              <a:xfrm>
                <a:off x="1523" y="1523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09" name="Line 389"/>
              <p:cNvSpPr>
                <a:spLocks noChangeShapeType="1"/>
              </p:cNvSpPr>
              <p:nvPr/>
            </p:nvSpPr>
            <p:spPr bwMode="auto">
              <a:xfrm>
                <a:off x="1501" y="154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10" name="Line 390"/>
              <p:cNvSpPr>
                <a:spLocks noChangeShapeType="1"/>
              </p:cNvSpPr>
              <p:nvPr/>
            </p:nvSpPr>
            <p:spPr bwMode="auto">
              <a:xfrm>
                <a:off x="1696" y="137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11" name="Line 391"/>
              <p:cNvSpPr>
                <a:spLocks noChangeShapeType="1"/>
              </p:cNvSpPr>
              <p:nvPr/>
            </p:nvSpPr>
            <p:spPr bwMode="auto">
              <a:xfrm flipH="1">
                <a:off x="1696" y="137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12" name="Line 392"/>
              <p:cNvSpPr>
                <a:spLocks noChangeShapeType="1"/>
              </p:cNvSpPr>
              <p:nvPr/>
            </p:nvSpPr>
            <p:spPr bwMode="auto">
              <a:xfrm>
                <a:off x="1717" y="137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13" name="Line 393"/>
              <p:cNvSpPr>
                <a:spLocks noChangeShapeType="1"/>
              </p:cNvSpPr>
              <p:nvPr/>
            </p:nvSpPr>
            <p:spPr bwMode="auto">
              <a:xfrm>
                <a:off x="1696" y="139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14" name="Line 394"/>
              <p:cNvSpPr>
                <a:spLocks noChangeShapeType="1"/>
              </p:cNvSpPr>
              <p:nvPr/>
            </p:nvSpPr>
            <p:spPr bwMode="auto">
              <a:xfrm>
                <a:off x="1443" y="157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15" name="Line 395"/>
              <p:cNvSpPr>
                <a:spLocks noChangeShapeType="1"/>
              </p:cNvSpPr>
              <p:nvPr/>
            </p:nvSpPr>
            <p:spPr bwMode="auto">
              <a:xfrm flipH="1">
                <a:off x="1443" y="157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16" name="Line 396"/>
              <p:cNvSpPr>
                <a:spLocks noChangeShapeType="1"/>
              </p:cNvSpPr>
              <p:nvPr/>
            </p:nvSpPr>
            <p:spPr bwMode="auto">
              <a:xfrm>
                <a:off x="1465" y="1573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17" name="Line 397"/>
              <p:cNvSpPr>
                <a:spLocks noChangeShapeType="1"/>
              </p:cNvSpPr>
              <p:nvPr/>
            </p:nvSpPr>
            <p:spPr bwMode="auto">
              <a:xfrm>
                <a:off x="1443" y="159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18" name="Line 398"/>
              <p:cNvSpPr>
                <a:spLocks noChangeShapeType="1"/>
              </p:cNvSpPr>
              <p:nvPr/>
            </p:nvSpPr>
            <p:spPr bwMode="auto">
              <a:xfrm>
                <a:off x="1501" y="152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19" name="Line 399"/>
              <p:cNvSpPr>
                <a:spLocks noChangeShapeType="1"/>
              </p:cNvSpPr>
              <p:nvPr/>
            </p:nvSpPr>
            <p:spPr bwMode="auto">
              <a:xfrm flipH="1">
                <a:off x="1501" y="152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20" name="Line 400"/>
              <p:cNvSpPr>
                <a:spLocks noChangeShapeType="1"/>
              </p:cNvSpPr>
              <p:nvPr/>
            </p:nvSpPr>
            <p:spPr bwMode="auto">
              <a:xfrm>
                <a:off x="1523" y="1523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21" name="Line 401"/>
              <p:cNvSpPr>
                <a:spLocks noChangeShapeType="1"/>
              </p:cNvSpPr>
              <p:nvPr/>
            </p:nvSpPr>
            <p:spPr bwMode="auto">
              <a:xfrm>
                <a:off x="1501" y="154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22" name="Line 402"/>
              <p:cNvSpPr>
                <a:spLocks noChangeShapeType="1"/>
              </p:cNvSpPr>
              <p:nvPr/>
            </p:nvSpPr>
            <p:spPr bwMode="auto">
              <a:xfrm>
                <a:off x="1696" y="137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23" name="Line 403"/>
              <p:cNvSpPr>
                <a:spLocks noChangeShapeType="1"/>
              </p:cNvSpPr>
              <p:nvPr/>
            </p:nvSpPr>
            <p:spPr bwMode="auto">
              <a:xfrm flipH="1">
                <a:off x="1696" y="137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24" name="Line 404"/>
              <p:cNvSpPr>
                <a:spLocks noChangeShapeType="1"/>
              </p:cNvSpPr>
              <p:nvPr/>
            </p:nvSpPr>
            <p:spPr bwMode="auto">
              <a:xfrm>
                <a:off x="1717" y="137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25" name="Line 405"/>
              <p:cNvSpPr>
                <a:spLocks noChangeShapeType="1"/>
              </p:cNvSpPr>
              <p:nvPr/>
            </p:nvSpPr>
            <p:spPr bwMode="auto">
              <a:xfrm>
                <a:off x="1696" y="139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26" name="Line 406"/>
              <p:cNvSpPr>
                <a:spLocks noChangeShapeType="1"/>
              </p:cNvSpPr>
              <p:nvPr/>
            </p:nvSpPr>
            <p:spPr bwMode="auto">
              <a:xfrm>
                <a:off x="1858" y="1243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27" name="Line 407"/>
              <p:cNvSpPr>
                <a:spLocks noChangeShapeType="1"/>
              </p:cNvSpPr>
              <p:nvPr/>
            </p:nvSpPr>
            <p:spPr bwMode="auto">
              <a:xfrm flipH="1">
                <a:off x="1858" y="1243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28" name="Line 408"/>
              <p:cNvSpPr>
                <a:spLocks noChangeShapeType="1"/>
              </p:cNvSpPr>
              <p:nvPr/>
            </p:nvSpPr>
            <p:spPr bwMode="auto">
              <a:xfrm>
                <a:off x="1880" y="1243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29" name="Line 409"/>
              <p:cNvSpPr>
                <a:spLocks noChangeShapeType="1"/>
              </p:cNvSpPr>
              <p:nvPr/>
            </p:nvSpPr>
            <p:spPr bwMode="auto">
              <a:xfrm>
                <a:off x="1858" y="1265"/>
                <a:ext cx="4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30" name="Line 410"/>
              <p:cNvSpPr>
                <a:spLocks noChangeShapeType="1"/>
              </p:cNvSpPr>
              <p:nvPr/>
            </p:nvSpPr>
            <p:spPr bwMode="auto">
              <a:xfrm>
                <a:off x="1799" y="1287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31" name="Line 411"/>
              <p:cNvSpPr>
                <a:spLocks noChangeShapeType="1"/>
              </p:cNvSpPr>
              <p:nvPr/>
            </p:nvSpPr>
            <p:spPr bwMode="auto">
              <a:xfrm flipH="1">
                <a:off x="1799" y="1287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32" name="Line 412"/>
              <p:cNvSpPr>
                <a:spLocks noChangeShapeType="1"/>
              </p:cNvSpPr>
              <p:nvPr/>
            </p:nvSpPr>
            <p:spPr bwMode="auto">
              <a:xfrm>
                <a:off x="1820" y="1287"/>
                <a:ext cx="0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33" name="Line 413"/>
              <p:cNvSpPr>
                <a:spLocks noChangeShapeType="1"/>
              </p:cNvSpPr>
              <p:nvPr/>
            </p:nvSpPr>
            <p:spPr bwMode="auto">
              <a:xfrm>
                <a:off x="1799" y="130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34" name="Line 414"/>
              <p:cNvSpPr>
                <a:spLocks noChangeShapeType="1"/>
              </p:cNvSpPr>
              <p:nvPr/>
            </p:nvSpPr>
            <p:spPr bwMode="auto">
              <a:xfrm>
                <a:off x="1047" y="190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35" name="Line 415"/>
              <p:cNvSpPr>
                <a:spLocks noChangeShapeType="1"/>
              </p:cNvSpPr>
              <p:nvPr/>
            </p:nvSpPr>
            <p:spPr bwMode="auto">
              <a:xfrm flipH="1">
                <a:off x="1047" y="190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36" name="Line 416"/>
              <p:cNvSpPr>
                <a:spLocks noChangeShapeType="1"/>
              </p:cNvSpPr>
              <p:nvPr/>
            </p:nvSpPr>
            <p:spPr bwMode="auto">
              <a:xfrm>
                <a:off x="1068" y="190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37" name="Line 417"/>
              <p:cNvSpPr>
                <a:spLocks noChangeShapeType="1"/>
              </p:cNvSpPr>
              <p:nvPr/>
            </p:nvSpPr>
            <p:spPr bwMode="auto">
              <a:xfrm>
                <a:off x="1047" y="192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38" name="Line 418"/>
              <p:cNvSpPr>
                <a:spLocks noChangeShapeType="1"/>
              </p:cNvSpPr>
              <p:nvPr/>
            </p:nvSpPr>
            <p:spPr bwMode="auto">
              <a:xfrm>
                <a:off x="1358" y="165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39" name="Line 419"/>
              <p:cNvSpPr>
                <a:spLocks noChangeShapeType="1"/>
              </p:cNvSpPr>
              <p:nvPr/>
            </p:nvSpPr>
            <p:spPr bwMode="auto">
              <a:xfrm flipH="1">
                <a:off x="1358" y="165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40" name="Line 420"/>
              <p:cNvSpPr>
                <a:spLocks noChangeShapeType="1"/>
              </p:cNvSpPr>
              <p:nvPr/>
            </p:nvSpPr>
            <p:spPr bwMode="auto">
              <a:xfrm>
                <a:off x="1380" y="165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41" name="Line 421"/>
              <p:cNvSpPr>
                <a:spLocks noChangeShapeType="1"/>
              </p:cNvSpPr>
              <p:nvPr/>
            </p:nvSpPr>
            <p:spPr bwMode="auto">
              <a:xfrm>
                <a:off x="1358" y="167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42" name="Line 422"/>
              <p:cNvSpPr>
                <a:spLocks noChangeShapeType="1"/>
              </p:cNvSpPr>
              <p:nvPr/>
            </p:nvSpPr>
            <p:spPr bwMode="auto">
              <a:xfrm>
                <a:off x="1926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43" name="Line 423"/>
              <p:cNvSpPr>
                <a:spLocks noChangeShapeType="1"/>
              </p:cNvSpPr>
              <p:nvPr/>
            </p:nvSpPr>
            <p:spPr bwMode="auto">
              <a:xfrm flipH="1">
                <a:off x="1926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44" name="Line 424"/>
              <p:cNvSpPr>
                <a:spLocks noChangeShapeType="1"/>
              </p:cNvSpPr>
              <p:nvPr/>
            </p:nvSpPr>
            <p:spPr bwMode="auto">
              <a:xfrm>
                <a:off x="1948" y="118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45" name="Line 425"/>
              <p:cNvSpPr>
                <a:spLocks noChangeShapeType="1"/>
              </p:cNvSpPr>
              <p:nvPr/>
            </p:nvSpPr>
            <p:spPr bwMode="auto">
              <a:xfrm>
                <a:off x="1926" y="121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46" name="Line 426"/>
              <p:cNvSpPr>
                <a:spLocks noChangeShapeType="1"/>
              </p:cNvSpPr>
              <p:nvPr/>
            </p:nvSpPr>
            <p:spPr bwMode="auto">
              <a:xfrm>
                <a:off x="1637" y="1424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47" name="Line 427"/>
              <p:cNvSpPr>
                <a:spLocks noChangeShapeType="1"/>
              </p:cNvSpPr>
              <p:nvPr/>
            </p:nvSpPr>
            <p:spPr bwMode="auto">
              <a:xfrm flipH="1">
                <a:off x="1637" y="1424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48" name="Line 428"/>
              <p:cNvSpPr>
                <a:spLocks noChangeShapeType="1"/>
              </p:cNvSpPr>
              <p:nvPr/>
            </p:nvSpPr>
            <p:spPr bwMode="auto">
              <a:xfrm>
                <a:off x="1659" y="1424"/>
                <a:ext cx="0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49" name="Line 429"/>
              <p:cNvSpPr>
                <a:spLocks noChangeShapeType="1"/>
              </p:cNvSpPr>
              <p:nvPr/>
            </p:nvSpPr>
            <p:spPr bwMode="auto">
              <a:xfrm>
                <a:off x="1637" y="1446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50" name="Line 430"/>
              <p:cNvSpPr>
                <a:spLocks noChangeShapeType="1"/>
              </p:cNvSpPr>
              <p:nvPr/>
            </p:nvSpPr>
            <p:spPr bwMode="auto">
              <a:xfrm>
                <a:off x="1887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51" name="Line 431"/>
              <p:cNvSpPr>
                <a:spLocks noChangeShapeType="1"/>
              </p:cNvSpPr>
              <p:nvPr/>
            </p:nvSpPr>
            <p:spPr bwMode="auto">
              <a:xfrm flipH="1">
                <a:off x="1887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52" name="Line 432"/>
              <p:cNvSpPr>
                <a:spLocks noChangeShapeType="1"/>
              </p:cNvSpPr>
              <p:nvPr/>
            </p:nvSpPr>
            <p:spPr bwMode="auto">
              <a:xfrm>
                <a:off x="1908" y="122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53" name="Line 433"/>
              <p:cNvSpPr>
                <a:spLocks noChangeShapeType="1"/>
              </p:cNvSpPr>
              <p:nvPr/>
            </p:nvSpPr>
            <p:spPr bwMode="auto">
              <a:xfrm>
                <a:off x="1887" y="124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54" name="Line 434"/>
              <p:cNvSpPr>
                <a:spLocks noChangeShapeType="1"/>
              </p:cNvSpPr>
              <p:nvPr/>
            </p:nvSpPr>
            <p:spPr bwMode="auto">
              <a:xfrm>
                <a:off x="1443" y="157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55" name="Line 435"/>
              <p:cNvSpPr>
                <a:spLocks noChangeShapeType="1"/>
              </p:cNvSpPr>
              <p:nvPr/>
            </p:nvSpPr>
            <p:spPr bwMode="auto">
              <a:xfrm flipH="1">
                <a:off x="1443" y="157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56" name="Line 436"/>
              <p:cNvSpPr>
                <a:spLocks noChangeShapeType="1"/>
              </p:cNvSpPr>
              <p:nvPr/>
            </p:nvSpPr>
            <p:spPr bwMode="auto">
              <a:xfrm>
                <a:off x="1465" y="1573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57" name="Line 437"/>
              <p:cNvSpPr>
                <a:spLocks noChangeShapeType="1"/>
              </p:cNvSpPr>
              <p:nvPr/>
            </p:nvSpPr>
            <p:spPr bwMode="auto">
              <a:xfrm>
                <a:off x="1443" y="159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58" name="Line 438"/>
              <p:cNvSpPr>
                <a:spLocks noChangeShapeType="1"/>
              </p:cNvSpPr>
              <p:nvPr/>
            </p:nvSpPr>
            <p:spPr bwMode="auto">
              <a:xfrm>
                <a:off x="1799" y="1287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59" name="Line 439"/>
              <p:cNvSpPr>
                <a:spLocks noChangeShapeType="1"/>
              </p:cNvSpPr>
              <p:nvPr/>
            </p:nvSpPr>
            <p:spPr bwMode="auto">
              <a:xfrm flipH="1">
                <a:off x="1799" y="1287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60" name="Line 440"/>
              <p:cNvSpPr>
                <a:spLocks noChangeShapeType="1"/>
              </p:cNvSpPr>
              <p:nvPr/>
            </p:nvSpPr>
            <p:spPr bwMode="auto">
              <a:xfrm>
                <a:off x="1820" y="1287"/>
                <a:ext cx="0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61" name="Line 441"/>
              <p:cNvSpPr>
                <a:spLocks noChangeShapeType="1"/>
              </p:cNvSpPr>
              <p:nvPr/>
            </p:nvSpPr>
            <p:spPr bwMode="auto">
              <a:xfrm>
                <a:off x="1799" y="130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62" name="Line 442"/>
              <p:cNvSpPr>
                <a:spLocks noChangeShapeType="1"/>
              </p:cNvSpPr>
              <p:nvPr/>
            </p:nvSpPr>
            <p:spPr bwMode="auto">
              <a:xfrm>
                <a:off x="1858" y="1243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63" name="Line 443"/>
              <p:cNvSpPr>
                <a:spLocks noChangeShapeType="1"/>
              </p:cNvSpPr>
              <p:nvPr/>
            </p:nvSpPr>
            <p:spPr bwMode="auto">
              <a:xfrm flipH="1">
                <a:off x="1858" y="1243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64" name="Line 444"/>
              <p:cNvSpPr>
                <a:spLocks noChangeShapeType="1"/>
              </p:cNvSpPr>
              <p:nvPr/>
            </p:nvSpPr>
            <p:spPr bwMode="auto">
              <a:xfrm>
                <a:off x="1880" y="1243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65" name="Line 445"/>
              <p:cNvSpPr>
                <a:spLocks noChangeShapeType="1"/>
              </p:cNvSpPr>
              <p:nvPr/>
            </p:nvSpPr>
            <p:spPr bwMode="auto">
              <a:xfrm>
                <a:off x="1858" y="1265"/>
                <a:ext cx="4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66" name="Line 446"/>
              <p:cNvSpPr>
                <a:spLocks noChangeShapeType="1"/>
              </p:cNvSpPr>
              <p:nvPr/>
            </p:nvSpPr>
            <p:spPr bwMode="auto">
              <a:xfrm>
                <a:off x="1696" y="137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67" name="Line 447"/>
              <p:cNvSpPr>
                <a:spLocks noChangeShapeType="1"/>
              </p:cNvSpPr>
              <p:nvPr/>
            </p:nvSpPr>
            <p:spPr bwMode="auto">
              <a:xfrm flipH="1">
                <a:off x="1696" y="137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68" name="Line 448"/>
              <p:cNvSpPr>
                <a:spLocks noChangeShapeType="1"/>
              </p:cNvSpPr>
              <p:nvPr/>
            </p:nvSpPr>
            <p:spPr bwMode="auto">
              <a:xfrm>
                <a:off x="1717" y="137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69" name="Line 449"/>
              <p:cNvSpPr>
                <a:spLocks noChangeShapeType="1"/>
              </p:cNvSpPr>
              <p:nvPr/>
            </p:nvSpPr>
            <p:spPr bwMode="auto">
              <a:xfrm>
                <a:off x="1696" y="139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70" name="Line 450"/>
              <p:cNvSpPr>
                <a:spLocks noChangeShapeType="1"/>
              </p:cNvSpPr>
              <p:nvPr/>
            </p:nvSpPr>
            <p:spPr bwMode="auto">
              <a:xfrm>
                <a:off x="1501" y="152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71" name="Line 451"/>
              <p:cNvSpPr>
                <a:spLocks noChangeShapeType="1"/>
              </p:cNvSpPr>
              <p:nvPr/>
            </p:nvSpPr>
            <p:spPr bwMode="auto">
              <a:xfrm flipH="1">
                <a:off x="1501" y="152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72" name="Line 452"/>
              <p:cNvSpPr>
                <a:spLocks noChangeShapeType="1"/>
              </p:cNvSpPr>
              <p:nvPr/>
            </p:nvSpPr>
            <p:spPr bwMode="auto">
              <a:xfrm>
                <a:off x="1523" y="1523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73" name="Line 453"/>
              <p:cNvSpPr>
                <a:spLocks noChangeShapeType="1"/>
              </p:cNvSpPr>
              <p:nvPr/>
            </p:nvSpPr>
            <p:spPr bwMode="auto">
              <a:xfrm>
                <a:off x="1501" y="154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74" name="Line 454"/>
              <p:cNvSpPr>
                <a:spLocks noChangeShapeType="1"/>
              </p:cNvSpPr>
              <p:nvPr/>
            </p:nvSpPr>
            <p:spPr bwMode="auto">
              <a:xfrm>
                <a:off x="1047" y="190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75" name="Line 455"/>
              <p:cNvSpPr>
                <a:spLocks noChangeShapeType="1"/>
              </p:cNvSpPr>
              <p:nvPr/>
            </p:nvSpPr>
            <p:spPr bwMode="auto">
              <a:xfrm flipH="1">
                <a:off x="1047" y="190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76" name="Line 456"/>
              <p:cNvSpPr>
                <a:spLocks noChangeShapeType="1"/>
              </p:cNvSpPr>
              <p:nvPr/>
            </p:nvSpPr>
            <p:spPr bwMode="auto">
              <a:xfrm>
                <a:off x="1068" y="190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77" name="Line 457"/>
              <p:cNvSpPr>
                <a:spLocks noChangeShapeType="1"/>
              </p:cNvSpPr>
              <p:nvPr/>
            </p:nvSpPr>
            <p:spPr bwMode="auto">
              <a:xfrm>
                <a:off x="1047" y="192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78" name="Line 458"/>
              <p:cNvSpPr>
                <a:spLocks noChangeShapeType="1"/>
              </p:cNvSpPr>
              <p:nvPr/>
            </p:nvSpPr>
            <p:spPr bwMode="auto">
              <a:xfrm>
                <a:off x="1926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79" name="Line 459"/>
              <p:cNvSpPr>
                <a:spLocks noChangeShapeType="1"/>
              </p:cNvSpPr>
              <p:nvPr/>
            </p:nvSpPr>
            <p:spPr bwMode="auto">
              <a:xfrm flipH="1">
                <a:off x="1926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80" name="Line 460"/>
              <p:cNvSpPr>
                <a:spLocks noChangeShapeType="1"/>
              </p:cNvSpPr>
              <p:nvPr/>
            </p:nvSpPr>
            <p:spPr bwMode="auto">
              <a:xfrm>
                <a:off x="1948" y="118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81" name="Line 461"/>
              <p:cNvSpPr>
                <a:spLocks noChangeShapeType="1"/>
              </p:cNvSpPr>
              <p:nvPr/>
            </p:nvSpPr>
            <p:spPr bwMode="auto">
              <a:xfrm>
                <a:off x="1926" y="121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82" name="Line 462"/>
              <p:cNvSpPr>
                <a:spLocks noChangeShapeType="1"/>
              </p:cNvSpPr>
              <p:nvPr/>
            </p:nvSpPr>
            <p:spPr bwMode="auto">
              <a:xfrm>
                <a:off x="1637" y="1424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83" name="Line 463"/>
              <p:cNvSpPr>
                <a:spLocks noChangeShapeType="1"/>
              </p:cNvSpPr>
              <p:nvPr/>
            </p:nvSpPr>
            <p:spPr bwMode="auto">
              <a:xfrm flipH="1">
                <a:off x="1637" y="1424"/>
                <a:ext cx="43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84" name="Line 464"/>
              <p:cNvSpPr>
                <a:spLocks noChangeShapeType="1"/>
              </p:cNvSpPr>
              <p:nvPr/>
            </p:nvSpPr>
            <p:spPr bwMode="auto">
              <a:xfrm>
                <a:off x="1659" y="1424"/>
                <a:ext cx="0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85" name="Line 465"/>
              <p:cNvSpPr>
                <a:spLocks noChangeShapeType="1"/>
              </p:cNvSpPr>
              <p:nvPr/>
            </p:nvSpPr>
            <p:spPr bwMode="auto">
              <a:xfrm>
                <a:off x="1637" y="1446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86" name="Line 466"/>
              <p:cNvSpPr>
                <a:spLocks noChangeShapeType="1"/>
              </p:cNvSpPr>
              <p:nvPr/>
            </p:nvSpPr>
            <p:spPr bwMode="auto">
              <a:xfrm>
                <a:off x="1887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87" name="Line 467"/>
              <p:cNvSpPr>
                <a:spLocks noChangeShapeType="1"/>
              </p:cNvSpPr>
              <p:nvPr/>
            </p:nvSpPr>
            <p:spPr bwMode="auto">
              <a:xfrm flipH="1">
                <a:off x="1887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88" name="Line 468"/>
              <p:cNvSpPr>
                <a:spLocks noChangeShapeType="1"/>
              </p:cNvSpPr>
              <p:nvPr/>
            </p:nvSpPr>
            <p:spPr bwMode="auto">
              <a:xfrm>
                <a:off x="1908" y="122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89" name="Line 469"/>
              <p:cNvSpPr>
                <a:spLocks noChangeShapeType="1"/>
              </p:cNvSpPr>
              <p:nvPr/>
            </p:nvSpPr>
            <p:spPr bwMode="auto">
              <a:xfrm>
                <a:off x="1887" y="124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90" name="Line 470"/>
              <p:cNvSpPr>
                <a:spLocks noChangeShapeType="1"/>
              </p:cNvSpPr>
              <p:nvPr/>
            </p:nvSpPr>
            <p:spPr bwMode="auto">
              <a:xfrm>
                <a:off x="1358" y="165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91" name="Line 471"/>
              <p:cNvSpPr>
                <a:spLocks noChangeShapeType="1"/>
              </p:cNvSpPr>
              <p:nvPr/>
            </p:nvSpPr>
            <p:spPr bwMode="auto">
              <a:xfrm flipH="1">
                <a:off x="1358" y="165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92" name="Line 472"/>
              <p:cNvSpPr>
                <a:spLocks noChangeShapeType="1"/>
              </p:cNvSpPr>
              <p:nvPr/>
            </p:nvSpPr>
            <p:spPr bwMode="auto">
              <a:xfrm>
                <a:off x="1380" y="165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93" name="Line 473"/>
              <p:cNvSpPr>
                <a:spLocks noChangeShapeType="1"/>
              </p:cNvSpPr>
              <p:nvPr/>
            </p:nvSpPr>
            <p:spPr bwMode="auto">
              <a:xfrm>
                <a:off x="1358" y="167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94" name="Line 474"/>
              <p:cNvSpPr>
                <a:spLocks noChangeShapeType="1"/>
              </p:cNvSpPr>
              <p:nvPr/>
            </p:nvSpPr>
            <p:spPr bwMode="auto">
              <a:xfrm>
                <a:off x="952" y="1978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95" name="Line 475"/>
              <p:cNvSpPr>
                <a:spLocks noChangeShapeType="1"/>
              </p:cNvSpPr>
              <p:nvPr/>
            </p:nvSpPr>
            <p:spPr bwMode="auto">
              <a:xfrm flipH="1">
                <a:off x="952" y="1978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96" name="Line 476"/>
              <p:cNvSpPr>
                <a:spLocks noChangeShapeType="1"/>
              </p:cNvSpPr>
              <p:nvPr/>
            </p:nvSpPr>
            <p:spPr bwMode="auto">
              <a:xfrm>
                <a:off x="973" y="1978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97" name="Line 477"/>
              <p:cNvSpPr>
                <a:spLocks noChangeShapeType="1"/>
              </p:cNvSpPr>
              <p:nvPr/>
            </p:nvSpPr>
            <p:spPr bwMode="auto">
              <a:xfrm>
                <a:off x="952" y="199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98" name="Line 478"/>
              <p:cNvSpPr>
                <a:spLocks noChangeShapeType="1"/>
              </p:cNvSpPr>
              <p:nvPr/>
            </p:nvSpPr>
            <p:spPr bwMode="auto">
              <a:xfrm>
                <a:off x="966" y="1962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599" name="Line 479"/>
              <p:cNvSpPr>
                <a:spLocks noChangeShapeType="1"/>
              </p:cNvSpPr>
              <p:nvPr/>
            </p:nvSpPr>
            <p:spPr bwMode="auto">
              <a:xfrm flipH="1">
                <a:off x="966" y="1962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00" name="Line 480"/>
              <p:cNvSpPr>
                <a:spLocks noChangeShapeType="1"/>
              </p:cNvSpPr>
              <p:nvPr/>
            </p:nvSpPr>
            <p:spPr bwMode="auto">
              <a:xfrm>
                <a:off x="988" y="1962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01" name="Line 481"/>
              <p:cNvSpPr>
                <a:spLocks noChangeShapeType="1"/>
              </p:cNvSpPr>
              <p:nvPr/>
            </p:nvSpPr>
            <p:spPr bwMode="auto">
              <a:xfrm>
                <a:off x="966" y="1983"/>
                <a:ext cx="4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02" name="Line 482"/>
              <p:cNvSpPr>
                <a:spLocks noChangeShapeType="1"/>
              </p:cNvSpPr>
              <p:nvPr/>
            </p:nvSpPr>
            <p:spPr bwMode="auto">
              <a:xfrm>
                <a:off x="951" y="197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03" name="Line 483"/>
              <p:cNvSpPr>
                <a:spLocks noChangeShapeType="1"/>
              </p:cNvSpPr>
              <p:nvPr/>
            </p:nvSpPr>
            <p:spPr bwMode="auto">
              <a:xfrm flipH="1">
                <a:off x="951" y="197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04" name="Line 484"/>
              <p:cNvSpPr>
                <a:spLocks noChangeShapeType="1"/>
              </p:cNvSpPr>
              <p:nvPr/>
            </p:nvSpPr>
            <p:spPr bwMode="auto">
              <a:xfrm>
                <a:off x="972" y="197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05" name="Line 485"/>
              <p:cNvSpPr>
                <a:spLocks noChangeShapeType="1"/>
              </p:cNvSpPr>
              <p:nvPr/>
            </p:nvSpPr>
            <p:spPr bwMode="auto">
              <a:xfrm>
                <a:off x="951" y="1996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06" name="Line 486"/>
              <p:cNvSpPr>
                <a:spLocks noChangeShapeType="1"/>
              </p:cNvSpPr>
              <p:nvPr/>
            </p:nvSpPr>
            <p:spPr bwMode="auto">
              <a:xfrm>
                <a:off x="945" y="197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07" name="Line 487"/>
              <p:cNvSpPr>
                <a:spLocks noChangeShapeType="1"/>
              </p:cNvSpPr>
              <p:nvPr/>
            </p:nvSpPr>
            <p:spPr bwMode="auto">
              <a:xfrm flipH="1">
                <a:off x="945" y="197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08" name="Line 488"/>
              <p:cNvSpPr>
                <a:spLocks noChangeShapeType="1"/>
              </p:cNvSpPr>
              <p:nvPr/>
            </p:nvSpPr>
            <p:spPr bwMode="auto">
              <a:xfrm>
                <a:off x="966" y="197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09" name="Line 489"/>
              <p:cNvSpPr>
                <a:spLocks noChangeShapeType="1"/>
              </p:cNvSpPr>
              <p:nvPr/>
            </p:nvSpPr>
            <p:spPr bwMode="auto">
              <a:xfrm>
                <a:off x="945" y="200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10" name="Line 490"/>
              <p:cNvSpPr>
                <a:spLocks noChangeShapeType="1"/>
              </p:cNvSpPr>
              <p:nvPr/>
            </p:nvSpPr>
            <p:spPr bwMode="auto">
              <a:xfrm>
                <a:off x="943" y="198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11" name="Line 491"/>
              <p:cNvSpPr>
                <a:spLocks noChangeShapeType="1"/>
              </p:cNvSpPr>
              <p:nvPr/>
            </p:nvSpPr>
            <p:spPr bwMode="auto">
              <a:xfrm flipH="1">
                <a:off x="943" y="198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12" name="Line 492"/>
              <p:cNvSpPr>
                <a:spLocks noChangeShapeType="1"/>
              </p:cNvSpPr>
              <p:nvPr/>
            </p:nvSpPr>
            <p:spPr bwMode="auto">
              <a:xfrm>
                <a:off x="964" y="198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13" name="Line 493"/>
              <p:cNvSpPr>
                <a:spLocks noChangeShapeType="1"/>
              </p:cNvSpPr>
              <p:nvPr/>
            </p:nvSpPr>
            <p:spPr bwMode="auto">
              <a:xfrm>
                <a:off x="943" y="200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14" name="Line 494"/>
              <p:cNvSpPr>
                <a:spLocks noChangeShapeType="1"/>
              </p:cNvSpPr>
              <p:nvPr/>
            </p:nvSpPr>
            <p:spPr bwMode="auto">
              <a:xfrm>
                <a:off x="959" y="1966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15" name="Line 495"/>
              <p:cNvSpPr>
                <a:spLocks noChangeShapeType="1"/>
              </p:cNvSpPr>
              <p:nvPr/>
            </p:nvSpPr>
            <p:spPr bwMode="auto">
              <a:xfrm flipH="1">
                <a:off x="959" y="1966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16" name="Line 496"/>
              <p:cNvSpPr>
                <a:spLocks noChangeShapeType="1"/>
              </p:cNvSpPr>
              <p:nvPr/>
            </p:nvSpPr>
            <p:spPr bwMode="auto">
              <a:xfrm>
                <a:off x="980" y="1966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17" name="Line 497"/>
              <p:cNvSpPr>
                <a:spLocks noChangeShapeType="1"/>
              </p:cNvSpPr>
              <p:nvPr/>
            </p:nvSpPr>
            <p:spPr bwMode="auto">
              <a:xfrm>
                <a:off x="959" y="1987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18" name="Line 498"/>
              <p:cNvSpPr>
                <a:spLocks noChangeShapeType="1"/>
              </p:cNvSpPr>
              <p:nvPr/>
            </p:nvSpPr>
            <p:spPr bwMode="auto">
              <a:xfrm>
                <a:off x="957" y="196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19" name="Line 499"/>
              <p:cNvSpPr>
                <a:spLocks noChangeShapeType="1"/>
              </p:cNvSpPr>
              <p:nvPr/>
            </p:nvSpPr>
            <p:spPr bwMode="auto">
              <a:xfrm flipH="1">
                <a:off x="957" y="196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20" name="Line 500"/>
              <p:cNvSpPr>
                <a:spLocks noChangeShapeType="1"/>
              </p:cNvSpPr>
              <p:nvPr/>
            </p:nvSpPr>
            <p:spPr bwMode="auto">
              <a:xfrm>
                <a:off x="978" y="196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21" name="Line 501"/>
              <p:cNvSpPr>
                <a:spLocks noChangeShapeType="1"/>
              </p:cNvSpPr>
              <p:nvPr/>
            </p:nvSpPr>
            <p:spPr bwMode="auto">
              <a:xfrm>
                <a:off x="957" y="198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22" name="Line 502"/>
              <p:cNvSpPr>
                <a:spLocks noChangeShapeType="1"/>
              </p:cNvSpPr>
              <p:nvPr/>
            </p:nvSpPr>
            <p:spPr bwMode="auto">
              <a:xfrm>
                <a:off x="961" y="196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23" name="Line 503"/>
              <p:cNvSpPr>
                <a:spLocks noChangeShapeType="1"/>
              </p:cNvSpPr>
              <p:nvPr/>
            </p:nvSpPr>
            <p:spPr bwMode="auto">
              <a:xfrm flipH="1">
                <a:off x="961" y="196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24" name="Line 504"/>
              <p:cNvSpPr>
                <a:spLocks noChangeShapeType="1"/>
              </p:cNvSpPr>
              <p:nvPr/>
            </p:nvSpPr>
            <p:spPr bwMode="auto">
              <a:xfrm>
                <a:off x="982" y="196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25" name="Line 505"/>
              <p:cNvSpPr>
                <a:spLocks noChangeShapeType="1"/>
              </p:cNvSpPr>
              <p:nvPr/>
            </p:nvSpPr>
            <p:spPr bwMode="auto">
              <a:xfrm>
                <a:off x="961" y="198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26" name="Line 506"/>
              <p:cNvSpPr>
                <a:spLocks noChangeShapeType="1"/>
              </p:cNvSpPr>
              <p:nvPr/>
            </p:nvSpPr>
            <p:spPr bwMode="auto">
              <a:xfrm>
                <a:off x="957" y="196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27" name="Line 507"/>
              <p:cNvSpPr>
                <a:spLocks noChangeShapeType="1"/>
              </p:cNvSpPr>
              <p:nvPr/>
            </p:nvSpPr>
            <p:spPr bwMode="auto">
              <a:xfrm flipH="1">
                <a:off x="957" y="196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28" name="Line 508"/>
              <p:cNvSpPr>
                <a:spLocks noChangeShapeType="1"/>
              </p:cNvSpPr>
              <p:nvPr/>
            </p:nvSpPr>
            <p:spPr bwMode="auto">
              <a:xfrm>
                <a:off x="978" y="196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29" name="Line 509"/>
              <p:cNvSpPr>
                <a:spLocks noChangeShapeType="1"/>
              </p:cNvSpPr>
              <p:nvPr/>
            </p:nvSpPr>
            <p:spPr bwMode="auto">
              <a:xfrm>
                <a:off x="957" y="198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30" name="Line 510"/>
              <p:cNvSpPr>
                <a:spLocks noChangeShapeType="1"/>
              </p:cNvSpPr>
              <p:nvPr/>
            </p:nvSpPr>
            <p:spPr bwMode="auto">
              <a:xfrm>
                <a:off x="961" y="196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31" name="Line 511"/>
              <p:cNvSpPr>
                <a:spLocks noChangeShapeType="1"/>
              </p:cNvSpPr>
              <p:nvPr/>
            </p:nvSpPr>
            <p:spPr bwMode="auto">
              <a:xfrm flipH="1">
                <a:off x="961" y="196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32" name="Line 512"/>
              <p:cNvSpPr>
                <a:spLocks noChangeShapeType="1"/>
              </p:cNvSpPr>
              <p:nvPr/>
            </p:nvSpPr>
            <p:spPr bwMode="auto">
              <a:xfrm>
                <a:off x="982" y="196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633" name="Line 513"/>
              <p:cNvSpPr>
                <a:spLocks noChangeShapeType="1"/>
              </p:cNvSpPr>
              <p:nvPr/>
            </p:nvSpPr>
            <p:spPr bwMode="auto">
              <a:xfrm>
                <a:off x="961" y="198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</p:grpSp>
        <p:sp>
          <p:nvSpPr>
            <p:cNvPr id="335" name="Line 515"/>
            <p:cNvSpPr>
              <a:spLocks noChangeShapeType="1"/>
            </p:cNvSpPr>
            <p:nvPr/>
          </p:nvSpPr>
          <p:spPr bwMode="auto">
            <a:xfrm>
              <a:off x="2257623" y="31210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36" name="Line 516"/>
            <p:cNvSpPr>
              <a:spLocks noChangeShapeType="1"/>
            </p:cNvSpPr>
            <p:nvPr/>
          </p:nvSpPr>
          <p:spPr bwMode="auto">
            <a:xfrm flipH="1">
              <a:off x="2257623" y="31210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37" name="Line 517"/>
            <p:cNvSpPr>
              <a:spLocks noChangeShapeType="1"/>
            </p:cNvSpPr>
            <p:nvPr/>
          </p:nvSpPr>
          <p:spPr bwMode="auto">
            <a:xfrm>
              <a:off x="2290960" y="312102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38" name="Line 518"/>
            <p:cNvSpPr>
              <a:spLocks noChangeShapeType="1"/>
            </p:cNvSpPr>
            <p:nvPr/>
          </p:nvSpPr>
          <p:spPr bwMode="auto">
            <a:xfrm>
              <a:off x="2257623" y="3154363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39" name="Line 519"/>
            <p:cNvSpPr>
              <a:spLocks noChangeShapeType="1"/>
            </p:cNvSpPr>
            <p:nvPr/>
          </p:nvSpPr>
          <p:spPr bwMode="auto">
            <a:xfrm>
              <a:off x="223222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0" name="Line 520"/>
            <p:cNvSpPr>
              <a:spLocks noChangeShapeType="1"/>
            </p:cNvSpPr>
            <p:nvPr/>
          </p:nvSpPr>
          <p:spPr bwMode="auto">
            <a:xfrm flipH="1">
              <a:off x="223222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1" name="Line 521"/>
            <p:cNvSpPr>
              <a:spLocks noChangeShapeType="1"/>
            </p:cNvSpPr>
            <p:nvPr/>
          </p:nvSpPr>
          <p:spPr bwMode="auto">
            <a:xfrm>
              <a:off x="2265560" y="3143251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2" name="Line 522"/>
            <p:cNvSpPr>
              <a:spLocks noChangeShapeType="1"/>
            </p:cNvSpPr>
            <p:nvPr/>
          </p:nvSpPr>
          <p:spPr bwMode="auto">
            <a:xfrm>
              <a:off x="2232223" y="3176588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3" name="Line 523"/>
            <p:cNvSpPr>
              <a:spLocks noChangeShapeType="1"/>
            </p:cNvSpPr>
            <p:nvPr/>
          </p:nvSpPr>
          <p:spPr bwMode="auto">
            <a:xfrm>
              <a:off x="2246510" y="314007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4" name="Line 524"/>
            <p:cNvSpPr>
              <a:spLocks noChangeShapeType="1"/>
            </p:cNvSpPr>
            <p:nvPr/>
          </p:nvSpPr>
          <p:spPr bwMode="auto">
            <a:xfrm flipH="1">
              <a:off x="2246510" y="314007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5" name="Line 525"/>
            <p:cNvSpPr>
              <a:spLocks noChangeShapeType="1"/>
            </p:cNvSpPr>
            <p:nvPr/>
          </p:nvSpPr>
          <p:spPr bwMode="auto">
            <a:xfrm>
              <a:off x="2279848" y="314007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6" name="Line 526"/>
            <p:cNvSpPr>
              <a:spLocks noChangeShapeType="1"/>
            </p:cNvSpPr>
            <p:nvPr/>
          </p:nvSpPr>
          <p:spPr bwMode="auto">
            <a:xfrm>
              <a:off x="2246510" y="3173413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7" name="Line 527"/>
            <p:cNvSpPr>
              <a:spLocks noChangeShapeType="1"/>
            </p:cNvSpPr>
            <p:nvPr/>
          </p:nvSpPr>
          <p:spPr bwMode="auto">
            <a:xfrm>
              <a:off x="2235398" y="31416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8" name="Line 528"/>
            <p:cNvSpPr>
              <a:spLocks noChangeShapeType="1"/>
            </p:cNvSpPr>
            <p:nvPr/>
          </p:nvSpPr>
          <p:spPr bwMode="auto">
            <a:xfrm flipH="1">
              <a:off x="2235398" y="31416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9" name="Line 529"/>
            <p:cNvSpPr>
              <a:spLocks noChangeShapeType="1"/>
            </p:cNvSpPr>
            <p:nvPr/>
          </p:nvSpPr>
          <p:spPr bwMode="auto">
            <a:xfrm>
              <a:off x="2268735" y="314166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0" name="Line 530"/>
            <p:cNvSpPr>
              <a:spLocks noChangeShapeType="1"/>
            </p:cNvSpPr>
            <p:nvPr/>
          </p:nvSpPr>
          <p:spPr bwMode="auto">
            <a:xfrm>
              <a:off x="2235398" y="317500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1" name="Line 531"/>
            <p:cNvSpPr>
              <a:spLocks noChangeShapeType="1"/>
            </p:cNvSpPr>
            <p:nvPr/>
          </p:nvSpPr>
          <p:spPr bwMode="auto">
            <a:xfrm>
              <a:off x="2244923" y="31353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2" name="Line 532"/>
            <p:cNvSpPr>
              <a:spLocks noChangeShapeType="1"/>
            </p:cNvSpPr>
            <p:nvPr/>
          </p:nvSpPr>
          <p:spPr bwMode="auto">
            <a:xfrm flipH="1">
              <a:off x="2244923" y="31353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3" name="Line 533"/>
            <p:cNvSpPr>
              <a:spLocks noChangeShapeType="1"/>
            </p:cNvSpPr>
            <p:nvPr/>
          </p:nvSpPr>
          <p:spPr bwMode="auto">
            <a:xfrm>
              <a:off x="2278260" y="313531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4" name="Line 534"/>
            <p:cNvSpPr>
              <a:spLocks noChangeShapeType="1"/>
            </p:cNvSpPr>
            <p:nvPr/>
          </p:nvSpPr>
          <p:spPr bwMode="auto">
            <a:xfrm>
              <a:off x="2244923" y="316865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5" name="Line 535"/>
            <p:cNvSpPr>
              <a:spLocks noChangeShapeType="1"/>
            </p:cNvSpPr>
            <p:nvPr/>
          </p:nvSpPr>
          <p:spPr bwMode="auto">
            <a:xfrm>
              <a:off x="2268735" y="3114676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6" name="Line 536"/>
            <p:cNvSpPr>
              <a:spLocks noChangeShapeType="1"/>
            </p:cNvSpPr>
            <p:nvPr/>
          </p:nvSpPr>
          <p:spPr bwMode="auto">
            <a:xfrm flipH="1">
              <a:off x="2268735" y="3114676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7" name="Line 537"/>
            <p:cNvSpPr>
              <a:spLocks noChangeShapeType="1"/>
            </p:cNvSpPr>
            <p:nvPr/>
          </p:nvSpPr>
          <p:spPr bwMode="auto">
            <a:xfrm>
              <a:off x="2303660" y="311467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8" name="Line 538"/>
            <p:cNvSpPr>
              <a:spLocks noChangeShapeType="1"/>
            </p:cNvSpPr>
            <p:nvPr/>
          </p:nvSpPr>
          <p:spPr bwMode="auto">
            <a:xfrm>
              <a:off x="2268735" y="3148013"/>
              <a:ext cx="69850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9" name="Line 539"/>
            <p:cNvSpPr>
              <a:spLocks noChangeShapeType="1"/>
            </p:cNvSpPr>
            <p:nvPr/>
          </p:nvSpPr>
          <p:spPr bwMode="auto">
            <a:xfrm>
              <a:off x="223222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0" name="Line 540"/>
            <p:cNvSpPr>
              <a:spLocks noChangeShapeType="1"/>
            </p:cNvSpPr>
            <p:nvPr/>
          </p:nvSpPr>
          <p:spPr bwMode="auto">
            <a:xfrm flipH="1">
              <a:off x="223222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1" name="Line 541"/>
            <p:cNvSpPr>
              <a:spLocks noChangeShapeType="1"/>
            </p:cNvSpPr>
            <p:nvPr/>
          </p:nvSpPr>
          <p:spPr bwMode="auto">
            <a:xfrm>
              <a:off x="2265560" y="3143251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2" name="Line 542"/>
            <p:cNvSpPr>
              <a:spLocks noChangeShapeType="1"/>
            </p:cNvSpPr>
            <p:nvPr/>
          </p:nvSpPr>
          <p:spPr bwMode="auto">
            <a:xfrm>
              <a:off x="2232223" y="3176588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3" name="Line 543"/>
            <p:cNvSpPr>
              <a:spLocks noChangeShapeType="1"/>
            </p:cNvSpPr>
            <p:nvPr/>
          </p:nvSpPr>
          <p:spPr bwMode="auto">
            <a:xfrm>
              <a:off x="2257623" y="31210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4" name="Line 544"/>
            <p:cNvSpPr>
              <a:spLocks noChangeShapeType="1"/>
            </p:cNvSpPr>
            <p:nvPr/>
          </p:nvSpPr>
          <p:spPr bwMode="auto">
            <a:xfrm flipH="1">
              <a:off x="2257623" y="31210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5" name="Line 545"/>
            <p:cNvSpPr>
              <a:spLocks noChangeShapeType="1"/>
            </p:cNvSpPr>
            <p:nvPr/>
          </p:nvSpPr>
          <p:spPr bwMode="auto">
            <a:xfrm>
              <a:off x="2290960" y="312102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6" name="Line 546"/>
            <p:cNvSpPr>
              <a:spLocks noChangeShapeType="1"/>
            </p:cNvSpPr>
            <p:nvPr/>
          </p:nvSpPr>
          <p:spPr bwMode="auto">
            <a:xfrm>
              <a:off x="2257623" y="3154363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7" name="Line 547"/>
            <p:cNvSpPr>
              <a:spLocks noChangeShapeType="1"/>
            </p:cNvSpPr>
            <p:nvPr/>
          </p:nvSpPr>
          <p:spPr bwMode="auto">
            <a:xfrm>
              <a:off x="2260798" y="31178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8" name="Line 548"/>
            <p:cNvSpPr>
              <a:spLocks noChangeShapeType="1"/>
            </p:cNvSpPr>
            <p:nvPr/>
          </p:nvSpPr>
          <p:spPr bwMode="auto">
            <a:xfrm flipH="1">
              <a:off x="2260798" y="31178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9" name="Line 549"/>
            <p:cNvSpPr>
              <a:spLocks noChangeShapeType="1"/>
            </p:cNvSpPr>
            <p:nvPr/>
          </p:nvSpPr>
          <p:spPr bwMode="auto">
            <a:xfrm>
              <a:off x="2294135" y="3117851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0" name="Line 550"/>
            <p:cNvSpPr>
              <a:spLocks noChangeShapeType="1"/>
            </p:cNvSpPr>
            <p:nvPr/>
          </p:nvSpPr>
          <p:spPr bwMode="auto">
            <a:xfrm>
              <a:off x="2260798" y="3151188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1" name="Line 551"/>
            <p:cNvSpPr>
              <a:spLocks noChangeShapeType="1"/>
            </p:cNvSpPr>
            <p:nvPr/>
          </p:nvSpPr>
          <p:spPr bwMode="auto">
            <a:xfrm>
              <a:off x="2254448" y="31178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2" name="Line 552"/>
            <p:cNvSpPr>
              <a:spLocks noChangeShapeType="1"/>
            </p:cNvSpPr>
            <p:nvPr/>
          </p:nvSpPr>
          <p:spPr bwMode="auto">
            <a:xfrm flipH="1">
              <a:off x="2254448" y="31178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3" name="Line 553"/>
            <p:cNvSpPr>
              <a:spLocks noChangeShapeType="1"/>
            </p:cNvSpPr>
            <p:nvPr/>
          </p:nvSpPr>
          <p:spPr bwMode="auto">
            <a:xfrm>
              <a:off x="2287785" y="3117851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4" name="Line 554"/>
            <p:cNvSpPr>
              <a:spLocks noChangeShapeType="1"/>
            </p:cNvSpPr>
            <p:nvPr/>
          </p:nvSpPr>
          <p:spPr bwMode="auto">
            <a:xfrm>
              <a:off x="2254448" y="3151188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5" name="Line 555"/>
            <p:cNvSpPr>
              <a:spLocks noChangeShapeType="1"/>
            </p:cNvSpPr>
            <p:nvPr/>
          </p:nvSpPr>
          <p:spPr bwMode="auto">
            <a:xfrm>
              <a:off x="2235398" y="31416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6" name="Line 556"/>
            <p:cNvSpPr>
              <a:spLocks noChangeShapeType="1"/>
            </p:cNvSpPr>
            <p:nvPr/>
          </p:nvSpPr>
          <p:spPr bwMode="auto">
            <a:xfrm flipH="1">
              <a:off x="2235398" y="31416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7" name="Line 557"/>
            <p:cNvSpPr>
              <a:spLocks noChangeShapeType="1"/>
            </p:cNvSpPr>
            <p:nvPr/>
          </p:nvSpPr>
          <p:spPr bwMode="auto">
            <a:xfrm>
              <a:off x="2268735" y="314166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8" name="Line 558"/>
            <p:cNvSpPr>
              <a:spLocks noChangeShapeType="1"/>
            </p:cNvSpPr>
            <p:nvPr/>
          </p:nvSpPr>
          <p:spPr bwMode="auto">
            <a:xfrm>
              <a:off x="2235398" y="317500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9" name="Line 559"/>
            <p:cNvSpPr>
              <a:spLocks noChangeShapeType="1"/>
            </p:cNvSpPr>
            <p:nvPr/>
          </p:nvSpPr>
          <p:spPr bwMode="auto">
            <a:xfrm>
              <a:off x="2244923" y="31353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0" name="Line 560"/>
            <p:cNvSpPr>
              <a:spLocks noChangeShapeType="1"/>
            </p:cNvSpPr>
            <p:nvPr/>
          </p:nvSpPr>
          <p:spPr bwMode="auto">
            <a:xfrm flipH="1">
              <a:off x="2244923" y="31353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1" name="Line 561"/>
            <p:cNvSpPr>
              <a:spLocks noChangeShapeType="1"/>
            </p:cNvSpPr>
            <p:nvPr/>
          </p:nvSpPr>
          <p:spPr bwMode="auto">
            <a:xfrm>
              <a:off x="2278260" y="313531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2" name="Line 562"/>
            <p:cNvSpPr>
              <a:spLocks noChangeShapeType="1"/>
            </p:cNvSpPr>
            <p:nvPr/>
          </p:nvSpPr>
          <p:spPr bwMode="auto">
            <a:xfrm>
              <a:off x="2244923" y="316865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3" name="Line 563"/>
            <p:cNvSpPr>
              <a:spLocks noChangeShapeType="1"/>
            </p:cNvSpPr>
            <p:nvPr/>
          </p:nvSpPr>
          <p:spPr bwMode="auto">
            <a:xfrm>
              <a:off x="2268735" y="3114676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4" name="Line 564"/>
            <p:cNvSpPr>
              <a:spLocks noChangeShapeType="1"/>
            </p:cNvSpPr>
            <p:nvPr/>
          </p:nvSpPr>
          <p:spPr bwMode="auto">
            <a:xfrm flipH="1">
              <a:off x="2268735" y="3114676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5" name="Line 565"/>
            <p:cNvSpPr>
              <a:spLocks noChangeShapeType="1"/>
            </p:cNvSpPr>
            <p:nvPr/>
          </p:nvSpPr>
          <p:spPr bwMode="auto">
            <a:xfrm>
              <a:off x="2303660" y="311467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6" name="Line 566"/>
            <p:cNvSpPr>
              <a:spLocks noChangeShapeType="1"/>
            </p:cNvSpPr>
            <p:nvPr/>
          </p:nvSpPr>
          <p:spPr bwMode="auto">
            <a:xfrm>
              <a:off x="2268735" y="3148013"/>
              <a:ext cx="69850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7" name="Line 567"/>
            <p:cNvSpPr>
              <a:spLocks noChangeShapeType="1"/>
            </p:cNvSpPr>
            <p:nvPr/>
          </p:nvSpPr>
          <p:spPr bwMode="auto">
            <a:xfrm>
              <a:off x="2246510" y="314007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8" name="Line 568"/>
            <p:cNvSpPr>
              <a:spLocks noChangeShapeType="1"/>
            </p:cNvSpPr>
            <p:nvPr/>
          </p:nvSpPr>
          <p:spPr bwMode="auto">
            <a:xfrm flipH="1">
              <a:off x="2246510" y="314007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9" name="Line 569"/>
            <p:cNvSpPr>
              <a:spLocks noChangeShapeType="1"/>
            </p:cNvSpPr>
            <p:nvPr/>
          </p:nvSpPr>
          <p:spPr bwMode="auto">
            <a:xfrm>
              <a:off x="2279848" y="314007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0" name="Line 570"/>
            <p:cNvSpPr>
              <a:spLocks noChangeShapeType="1"/>
            </p:cNvSpPr>
            <p:nvPr/>
          </p:nvSpPr>
          <p:spPr bwMode="auto">
            <a:xfrm>
              <a:off x="2246510" y="3173413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1" name="Line 571"/>
            <p:cNvSpPr>
              <a:spLocks noChangeShapeType="1"/>
            </p:cNvSpPr>
            <p:nvPr/>
          </p:nvSpPr>
          <p:spPr bwMode="auto">
            <a:xfrm>
              <a:off x="890785" y="4176713"/>
              <a:ext cx="68263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2" name="Line 572"/>
            <p:cNvSpPr>
              <a:spLocks noChangeShapeType="1"/>
            </p:cNvSpPr>
            <p:nvPr/>
          </p:nvSpPr>
          <p:spPr bwMode="auto">
            <a:xfrm flipH="1">
              <a:off x="890785" y="4176713"/>
              <a:ext cx="68263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3" name="Line 573"/>
            <p:cNvSpPr>
              <a:spLocks noChangeShapeType="1"/>
            </p:cNvSpPr>
            <p:nvPr/>
          </p:nvSpPr>
          <p:spPr bwMode="auto">
            <a:xfrm>
              <a:off x="924123" y="4176713"/>
              <a:ext cx="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4" name="Line 574"/>
            <p:cNvSpPr>
              <a:spLocks noChangeShapeType="1"/>
            </p:cNvSpPr>
            <p:nvPr/>
          </p:nvSpPr>
          <p:spPr bwMode="auto">
            <a:xfrm>
              <a:off x="890785" y="4211638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5" name="Line 575"/>
            <p:cNvSpPr>
              <a:spLocks noChangeShapeType="1"/>
            </p:cNvSpPr>
            <p:nvPr/>
          </p:nvSpPr>
          <p:spPr bwMode="auto">
            <a:xfrm>
              <a:off x="673298" y="438467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6" name="Line 576"/>
            <p:cNvSpPr>
              <a:spLocks noChangeShapeType="1"/>
            </p:cNvSpPr>
            <p:nvPr/>
          </p:nvSpPr>
          <p:spPr bwMode="auto">
            <a:xfrm flipH="1">
              <a:off x="673298" y="438467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7" name="Line 577"/>
            <p:cNvSpPr>
              <a:spLocks noChangeShapeType="1"/>
            </p:cNvSpPr>
            <p:nvPr/>
          </p:nvSpPr>
          <p:spPr bwMode="auto">
            <a:xfrm>
              <a:off x="706635" y="438467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8" name="Line 578"/>
            <p:cNvSpPr>
              <a:spLocks noChangeShapeType="1"/>
            </p:cNvSpPr>
            <p:nvPr/>
          </p:nvSpPr>
          <p:spPr bwMode="auto">
            <a:xfrm>
              <a:off x="673298" y="4418013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9" name="Line 579"/>
            <p:cNvSpPr>
              <a:spLocks noChangeShapeType="1"/>
            </p:cNvSpPr>
            <p:nvPr/>
          </p:nvSpPr>
          <p:spPr bwMode="auto">
            <a:xfrm>
              <a:off x="890785" y="4175126"/>
              <a:ext cx="68263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00" name="Line 580"/>
            <p:cNvSpPr>
              <a:spLocks noChangeShapeType="1"/>
            </p:cNvSpPr>
            <p:nvPr/>
          </p:nvSpPr>
          <p:spPr bwMode="auto">
            <a:xfrm flipH="1">
              <a:off x="890785" y="4175126"/>
              <a:ext cx="68263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01" name="Line 581"/>
            <p:cNvSpPr>
              <a:spLocks noChangeShapeType="1"/>
            </p:cNvSpPr>
            <p:nvPr/>
          </p:nvSpPr>
          <p:spPr bwMode="auto">
            <a:xfrm>
              <a:off x="924123" y="4175126"/>
              <a:ext cx="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02" name="Line 582"/>
            <p:cNvSpPr>
              <a:spLocks noChangeShapeType="1"/>
            </p:cNvSpPr>
            <p:nvPr/>
          </p:nvSpPr>
          <p:spPr bwMode="auto">
            <a:xfrm>
              <a:off x="890785" y="421005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03" name="Line 583"/>
            <p:cNvSpPr>
              <a:spLocks noChangeShapeType="1"/>
            </p:cNvSpPr>
            <p:nvPr/>
          </p:nvSpPr>
          <p:spPr bwMode="auto">
            <a:xfrm flipV="1">
              <a:off x="584398" y="1784351"/>
              <a:ext cx="3411538" cy="2746375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19" name="Rectangle 599"/>
            <p:cNvSpPr>
              <a:spLocks noChangeArrowheads="1"/>
            </p:cNvSpPr>
            <p:nvPr/>
          </p:nvSpPr>
          <p:spPr bwMode="auto">
            <a:xfrm rot="16200000">
              <a:off x="-56632" y="2500447"/>
              <a:ext cx="42639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  </a:t>
              </a:r>
              <a:r>
                <a:rPr lang="de-DE" sz="1400" dirty="0" err="1">
                  <a:solidFill>
                    <a:srgbClr val="000000"/>
                  </a:solidFill>
                  <a:cs typeface="Arial" pitchFamily="34" charset="0"/>
                </a:rPr>
                <a:t>tr</a:t>
              </a:r>
              <a:r>
                <a:rPr lang="de-DE" sz="140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(</a:t>
              </a:r>
              <a:r>
                <a:rPr lang="de-DE" sz="1400" b="1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de-DE" sz="140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)</a:t>
              </a:r>
              <a:endParaRPr lang="de-DE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0" name="Rectangle 600"/>
            <p:cNvSpPr>
              <a:spLocks noChangeArrowheads="1"/>
            </p:cNvSpPr>
            <p:nvPr/>
          </p:nvSpPr>
          <p:spPr bwMode="auto">
            <a:xfrm rot="16200000">
              <a:off x="162882" y="2205266"/>
              <a:ext cx="6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2" name="Rectangle 612"/>
            <p:cNvSpPr>
              <a:spLocks noChangeArrowheads="1"/>
            </p:cNvSpPr>
            <p:nvPr/>
          </p:nvSpPr>
          <p:spPr bwMode="auto">
            <a:xfrm>
              <a:off x="2656085" y="4835526"/>
              <a:ext cx="42639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  </a:t>
              </a:r>
              <a:r>
                <a:rPr kumimoji="0" lang="de-DE" sz="140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tr</a:t>
              </a: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(</a:t>
              </a:r>
              <a:r>
                <a:rPr kumimoji="0" lang="de-DE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)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3" name="Rectangle 613"/>
            <p:cNvSpPr>
              <a:spLocks noChangeArrowheads="1"/>
            </p:cNvSpPr>
            <p:nvPr/>
          </p:nvSpPr>
          <p:spPr bwMode="auto">
            <a:xfrm>
              <a:off x="2832298" y="4851401"/>
              <a:ext cx="6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36" name="Inhaltsplatzhalter 63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 t="7258" r="4200" b="9193"/>
          <a:stretch/>
        </p:blipFill>
        <p:spPr>
          <a:xfrm>
            <a:off x="1259632" y="908723"/>
            <a:ext cx="2296584" cy="1997111"/>
          </a:xfrm>
        </p:spPr>
      </p:pic>
      <p:sp>
        <p:nvSpPr>
          <p:cNvPr id="637" name="Rectangle 309"/>
          <p:cNvSpPr>
            <a:spLocks noChangeArrowheads="1"/>
          </p:cNvSpPr>
          <p:nvPr/>
        </p:nvSpPr>
        <p:spPr bwMode="auto">
          <a:xfrm>
            <a:off x="2771800" y="1412776"/>
            <a:ext cx="12984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38" name="Rectangle 309"/>
          <p:cNvSpPr>
            <a:spLocks noChangeArrowheads="1"/>
          </p:cNvSpPr>
          <p:nvPr/>
        </p:nvSpPr>
        <p:spPr bwMode="auto">
          <a:xfrm>
            <a:off x="2722211" y="2121561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C1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39" name="Rectangle 309"/>
          <p:cNvSpPr>
            <a:spLocks noChangeArrowheads="1"/>
          </p:cNvSpPr>
          <p:nvPr/>
        </p:nvSpPr>
        <p:spPr bwMode="auto">
          <a:xfrm>
            <a:off x="3059832" y="1653888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C3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40" name="Rectangle 309"/>
          <p:cNvSpPr>
            <a:spLocks noChangeArrowheads="1"/>
          </p:cNvSpPr>
          <p:nvPr/>
        </p:nvSpPr>
        <p:spPr bwMode="auto">
          <a:xfrm>
            <a:off x="2711667" y="1832949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C2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41" name="Textfeld 640"/>
          <p:cNvSpPr txBox="1"/>
          <p:nvPr/>
        </p:nvSpPr>
        <p:spPr>
          <a:xfrm>
            <a:off x="4678119" y="1268760"/>
            <a:ext cx="4006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method:		BP86/SV(P)</a:t>
            </a:r>
          </a:p>
          <a:p>
            <a:r>
              <a:rPr lang="en-US" dirty="0" smtClean="0"/>
              <a:t>CPU time: 	8 min (ECP)</a:t>
            </a:r>
          </a:p>
          <a:p>
            <a:r>
              <a:rPr lang="en-US" dirty="0" smtClean="0"/>
              <a:t>		8 min (all-electron)</a:t>
            </a:r>
            <a:endParaRPr lang="en-US" dirty="0"/>
          </a:p>
        </p:txBody>
      </p:sp>
      <p:sp>
        <p:nvSpPr>
          <p:cNvPr id="635" name="Textfeld 634"/>
          <p:cNvSpPr txBox="1"/>
          <p:nvPr/>
        </p:nvSpPr>
        <p:spPr>
          <a:xfrm>
            <a:off x="1772111" y="2751414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M</a:t>
            </a:r>
            <a:r>
              <a:rPr lang="de-DE" dirty="0" smtClean="0"/>
              <a:t>(</a:t>
            </a:r>
            <a:r>
              <a:rPr lang="de-DE" dirty="0" err="1" smtClean="0"/>
              <a:t>ppy</a:t>
            </a:r>
            <a:r>
              <a:rPr lang="de-DE" dirty="0" smtClean="0"/>
              <a:t>)</a:t>
            </a:r>
            <a:r>
              <a:rPr lang="de-DE" baseline="-25000" dirty="0" smtClean="0"/>
              <a:t>3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567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VCD-spectra: theory and implementation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751888" cy="4894262"/>
          </a:xfrm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smtClean="0"/>
              <a:t>Determination of the absolute configuration of chiral molecules through measurement and calculation of VCD-intensities: </a:t>
            </a:r>
          </a:p>
          <a:p>
            <a:pPr marL="0" indent="0">
              <a:lnSpc>
                <a:spcPct val="150000"/>
              </a:lnSpc>
              <a:spcAft>
                <a:spcPts val="1800"/>
              </a:spcAft>
              <a:buNone/>
            </a:pPr>
            <a:r>
              <a:rPr lang="en-US" sz="1800" dirty="0" smtClean="0"/>
              <a:t>          </a:t>
            </a:r>
            <a:r>
              <a:rPr lang="en-US" sz="1800" b="1" dirty="0" smtClean="0"/>
              <a:t>             </a:t>
            </a:r>
            <a:r>
              <a:rPr lang="en-US" sz="1800" dirty="0" smtClean="0"/>
              <a:t>transition dipole moments: ground state → vibrational state 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Atomic Axial </a:t>
            </a:r>
            <a:r>
              <a:rPr lang="en-US" sz="1800" dirty="0"/>
              <a:t>T</a:t>
            </a:r>
            <a:r>
              <a:rPr lang="en-US" sz="1800" dirty="0" smtClean="0"/>
              <a:t>ensor (AAT):                           with 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Necessary for        : Change of the orbitals with respect to the magnetic field:</a:t>
            </a:r>
            <a:endParaRPr lang="en-US" sz="1800" dirty="0">
              <a:latin typeface="Courier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Project Q5</a:t>
            </a:r>
            <a:endParaRPr lang="de-DE" altLang="de-DE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/>
          </p:nvPr>
        </p:nvGraphicFramePr>
        <p:xfrm>
          <a:off x="5659438" y="1692275"/>
          <a:ext cx="16097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Formel" r:id="rId3" imgW="1155600" imgH="241200" progId="Equation.3">
                  <p:embed/>
                </p:oleObj>
              </mc:Choice>
              <mc:Fallback>
                <p:oleObj name="Formel" r:id="rId3" imgW="1155600" imgH="241200" progId="Equation.3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9438" y="1692275"/>
                        <a:ext cx="16097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/>
          </p:nvPr>
        </p:nvGraphicFramePr>
        <p:xfrm>
          <a:off x="1565275" y="2636838"/>
          <a:ext cx="21748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Formel" r:id="rId5" imgW="1562040" imgH="482400" progId="Equation.3">
                  <p:embed/>
                </p:oleObj>
              </mc:Choice>
              <mc:Fallback>
                <p:oleObj name="Formel" r:id="rId5" imgW="1562040" imgH="482400" progId="Equation.3">
                  <p:embed/>
                  <p:pic>
                    <p:nvPicPr>
                      <p:cNvPr id="9" name="Objek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275" y="2636838"/>
                        <a:ext cx="217487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/>
          </p:nvPr>
        </p:nvGraphicFramePr>
        <p:xfrm>
          <a:off x="4644008" y="2748409"/>
          <a:ext cx="27765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Formel" r:id="rId7" imgW="1993680" imgH="380880" progId="Equation.3">
                  <p:embed/>
                </p:oleObj>
              </mc:Choice>
              <mc:Fallback>
                <p:oleObj name="Formel" r:id="rId7" imgW="1993680" imgH="380880" progId="Equation.3">
                  <p:embed/>
                  <p:pic>
                    <p:nvPicPr>
                      <p:cNvPr id="10" name="Objek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2748409"/>
                        <a:ext cx="2776538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/>
          </p:nvPr>
        </p:nvGraphicFramePr>
        <p:xfrm>
          <a:off x="3535040" y="3645024"/>
          <a:ext cx="13970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Formel" r:id="rId9" imgW="1002960" imgH="253800" progId="Equation.3">
                  <p:embed/>
                </p:oleObj>
              </mc:Choice>
              <mc:Fallback>
                <p:oleObj name="Formel" r:id="rId9" imgW="1002960" imgH="253800" progId="Equation.3">
                  <p:embed/>
                  <p:pic>
                    <p:nvPicPr>
                      <p:cNvPr id="11" name="Objek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040" y="3645024"/>
                        <a:ext cx="13970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/>
          </p:nvPr>
        </p:nvGraphicFramePr>
        <p:xfrm>
          <a:off x="5678488" y="3429000"/>
          <a:ext cx="28289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Formel" r:id="rId11" imgW="2031840" imgH="558720" progId="Equation.3">
                  <p:embed/>
                </p:oleObj>
              </mc:Choice>
              <mc:Fallback>
                <p:oleObj name="Formel" r:id="rId11" imgW="2031840" imgH="558720" progId="Equation.3">
                  <p:embed/>
                  <p:pic>
                    <p:nvPicPr>
                      <p:cNvPr id="12" name="Objek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8488" y="3429000"/>
                        <a:ext cx="282892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/>
          </p:nvPr>
        </p:nvGraphicFramePr>
        <p:xfrm>
          <a:off x="2195736" y="4581128"/>
          <a:ext cx="44132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Formel" r:id="rId13" imgW="317160" imgH="228600" progId="Equation.3">
                  <p:embed/>
                </p:oleObj>
              </mc:Choice>
              <mc:Fallback>
                <p:oleObj name="Formel" r:id="rId13" imgW="317160" imgH="228600" progId="Equation.3">
                  <p:embed/>
                  <p:pic>
                    <p:nvPicPr>
                      <p:cNvPr id="13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581128"/>
                        <a:ext cx="44132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/>
          </p:nvPr>
        </p:nvGraphicFramePr>
        <p:xfrm>
          <a:off x="2454275" y="5157788"/>
          <a:ext cx="420687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Formel" r:id="rId15" imgW="3022560" imgH="520560" progId="Equation.3">
                  <p:embed/>
                </p:oleObj>
              </mc:Choice>
              <mc:Fallback>
                <p:oleObj name="Formel" r:id="rId15" imgW="3022560" imgH="520560" progId="Equation.3">
                  <p:embed/>
                  <p:pic>
                    <p:nvPicPr>
                      <p:cNvPr id="14" name="Objek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275" y="5157788"/>
                        <a:ext cx="420687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/>
          </p:nvPr>
        </p:nvGraphicFramePr>
        <p:xfrm>
          <a:off x="7812360" y="2204864"/>
          <a:ext cx="213217" cy="236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Formel" r:id="rId17" imgW="126720" imgH="139680" progId="Equation.3">
                  <p:embed/>
                </p:oleObj>
              </mc:Choice>
              <mc:Fallback>
                <p:oleObj name="Formel" r:id="rId17" imgW="126720" imgH="139680" progId="Equation.3">
                  <p:embed/>
                  <p:pic>
                    <p:nvPicPr>
                      <p:cNvPr id="15" name="Objek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360" y="2204864"/>
                        <a:ext cx="213217" cy="236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/>
          </p:nvPr>
        </p:nvGraphicFramePr>
        <p:xfrm>
          <a:off x="897484" y="2132856"/>
          <a:ext cx="938212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Formel" r:id="rId19" imgW="672840" imgH="241200" progId="Equation.3">
                  <p:embed/>
                </p:oleObj>
              </mc:Choice>
              <mc:Fallback>
                <p:oleObj name="Formel" r:id="rId19" imgW="672840" imgH="241200" progId="Equation.3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484" y="2132856"/>
                        <a:ext cx="938212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55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VCD-spectra: theory and implementation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751888" cy="4894262"/>
          </a:xfrm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    </a:t>
            </a:r>
            <a:r>
              <a:rPr lang="en-US" sz="1800" dirty="0" smtClean="0"/>
              <a:t> also necessary for </a:t>
            </a:r>
            <a:r>
              <a:rPr lang="en-US" sz="1800" b="1" dirty="0" smtClean="0"/>
              <a:t>chemical </a:t>
            </a:r>
            <a:r>
              <a:rPr lang="en-US" sz="1800" b="1" dirty="0" err="1" smtClean="0"/>
              <a:t>shieldings</a:t>
            </a:r>
            <a:r>
              <a:rPr lang="en-US" sz="1800" dirty="0" smtClean="0"/>
              <a:t> (module </a:t>
            </a:r>
            <a:r>
              <a:rPr lang="en-US" sz="1800" dirty="0" err="1" smtClean="0">
                <a:latin typeface="Courier" pitchFamily="49" charset="0"/>
              </a:rPr>
              <a:t>mpshift</a:t>
            </a:r>
            <a:r>
              <a:rPr lang="en-US" sz="1800" dirty="0" smtClean="0"/>
              <a:t>) </a:t>
            </a:r>
            <a:br>
              <a:rPr lang="en-US" sz="1800" dirty="0" smtClean="0"/>
            </a:b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Gauge including atomic orbitals (GIAOs)</a:t>
            </a:r>
            <a:br>
              <a:rPr lang="en-US" sz="1800" dirty="0" smtClean="0"/>
            </a:b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800" dirty="0" smtClean="0"/>
              <a:t>Extension of the module (</a:t>
            </a:r>
            <a:r>
              <a:rPr lang="en-US" sz="1800" dirty="0" err="1" smtClean="0">
                <a:latin typeface="Courier" pitchFamily="49" charset="0"/>
              </a:rPr>
              <a:t>aoforce</a:t>
            </a:r>
            <a:r>
              <a:rPr lang="en-US" sz="1800" dirty="0" smtClean="0"/>
              <a:t>) for the calculation of the vibrational states: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US" sz="1800" dirty="0" smtClean="0"/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US" sz="1800" dirty="0" smtClean="0"/>
          </a:p>
          <a:p>
            <a:pPr marL="0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→</a:t>
            </a:r>
            <a:r>
              <a:rPr lang="en-US" sz="1800" dirty="0" smtClean="0"/>
              <a:t> Calculation of a VCD-spectrum: 1. call </a:t>
            </a:r>
            <a:r>
              <a:rPr lang="en-US" sz="1800" dirty="0" err="1" smtClean="0">
                <a:latin typeface="Courier" pitchFamily="49" charset="0"/>
              </a:rPr>
              <a:t>mpshift</a:t>
            </a:r>
            <a:r>
              <a:rPr lang="en-US" sz="1800" dirty="0" smtClean="0"/>
              <a:t>, 2. call </a:t>
            </a:r>
            <a:r>
              <a:rPr lang="en-US" sz="1800" dirty="0" err="1" smtClean="0">
                <a:latin typeface="Courier" pitchFamily="49" charset="0"/>
              </a:rPr>
              <a:t>aoforce</a:t>
            </a:r>
            <a:endParaRPr lang="en-US" sz="1800" dirty="0">
              <a:latin typeface="Courier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Project Q5</a:t>
            </a:r>
            <a:endParaRPr lang="de-DE" altLang="de-DE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/>
          </p:nvPr>
        </p:nvGraphicFramePr>
        <p:xfrm>
          <a:off x="4427984" y="3933056"/>
          <a:ext cx="350202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Formel" r:id="rId3" imgW="2501640" imgH="482400" progId="Equation.3">
                  <p:embed/>
                </p:oleObj>
              </mc:Choice>
              <mc:Fallback>
                <p:oleObj name="Formel" r:id="rId3" imgW="2501640" imgH="482400" progId="Equation.3">
                  <p:embed/>
                  <p:pic>
                    <p:nvPicPr>
                      <p:cNvPr id="6" name="Objek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7984" y="3933056"/>
                        <a:ext cx="3502025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/>
          </p:nvPr>
        </p:nvGraphicFramePr>
        <p:xfrm>
          <a:off x="683568" y="1196752"/>
          <a:ext cx="3492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Formel" r:id="rId5" imgW="228600" imgH="203040" progId="Equation.3">
                  <p:embed/>
                </p:oleObj>
              </mc:Choice>
              <mc:Fallback>
                <p:oleObj name="Formel" r:id="rId5" imgW="228600" imgH="203040" progId="Equation.3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196752"/>
                        <a:ext cx="3492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/>
          </p:nvPr>
        </p:nvGraphicFramePr>
        <p:xfrm>
          <a:off x="711200" y="2636912"/>
          <a:ext cx="41592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Formel" r:id="rId7" imgW="2971800" imgH="253800" progId="Equation.3">
                  <p:embed/>
                </p:oleObj>
              </mc:Choice>
              <mc:Fallback>
                <p:oleObj name="Formel" r:id="rId7" imgW="2971800" imgH="253800" progId="Equation.3">
                  <p:embed/>
                  <p:pic>
                    <p:nvPicPr>
                      <p:cNvPr id="8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2636912"/>
                        <a:ext cx="41592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/>
          </p:nvPr>
        </p:nvGraphicFramePr>
        <p:xfrm>
          <a:off x="3707904" y="3933056"/>
          <a:ext cx="72866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Formel" r:id="rId9" imgW="520560" imgH="469800" progId="Equation.3">
                  <p:embed/>
                </p:oleObj>
              </mc:Choice>
              <mc:Fallback>
                <p:oleObj name="Formel" r:id="rId9" imgW="520560" imgH="469800" progId="Equation.3">
                  <p:embed/>
                  <p:pic>
                    <p:nvPicPr>
                      <p:cNvPr id="9" name="Objek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3933056"/>
                        <a:ext cx="728662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/>
          </p:nvPr>
        </p:nvGraphicFramePr>
        <p:xfrm>
          <a:off x="3658120" y="4653136"/>
          <a:ext cx="4586288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Formel" r:id="rId11" imgW="3276360" imgH="482400" progId="Equation.3">
                  <p:embed/>
                </p:oleObj>
              </mc:Choice>
              <mc:Fallback>
                <p:oleObj name="Formel" r:id="rId11" imgW="3276360" imgH="482400" progId="Equation.3">
                  <p:embed/>
                  <p:pic>
                    <p:nvPicPr>
                      <p:cNvPr id="11" name="Objek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8120" y="4653136"/>
                        <a:ext cx="4586288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/>
          </p:nvPr>
        </p:nvGraphicFramePr>
        <p:xfrm>
          <a:off x="683568" y="3861048"/>
          <a:ext cx="29876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Formel" r:id="rId13" imgW="2145960" imgH="558720" progId="Equation.3">
                  <p:embed/>
                </p:oleObj>
              </mc:Choice>
              <mc:Fallback>
                <p:oleObj name="Formel" r:id="rId13" imgW="2145960" imgH="558720" progId="Equation.3">
                  <p:embed/>
                  <p:pic>
                    <p:nvPicPr>
                      <p:cNvPr id="12" name="Objek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861048"/>
                        <a:ext cx="2987675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123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VCD-spectra: application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Project Q5</a:t>
            </a:r>
            <a:endParaRPr lang="de-DE" alt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467544" y="5518973"/>
            <a:ext cx="8690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CPU time / h: 	</a:t>
            </a:r>
            <a:r>
              <a:rPr lang="de-DE" dirty="0" err="1" smtClean="0">
                <a:latin typeface="Courier" pitchFamily="49" charset="0"/>
              </a:rPr>
              <a:t>mpshift</a:t>
            </a:r>
            <a:r>
              <a:rPr lang="de-DE" dirty="0">
                <a:latin typeface="Courier" pitchFamily="49" charset="0"/>
              </a:rPr>
              <a:t>	</a:t>
            </a:r>
            <a:r>
              <a:rPr lang="de-DE" dirty="0" smtClean="0">
                <a:latin typeface="Courier" pitchFamily="49" charset="0"/>
              </a:rPr>
              <a:t>   </a:t>
            </a:r>
            <a:r>
              <a:rPr lang="de-DE" dirty="0" err="1" smtClean="0">
                <a:latin typeface="Courier" pitchFamily="49" charset="0"/>
              </a:rPr>
              <a:t>aoforce</a:t>
            </a:r>
            <a:r>
              <a:rPr lang="de-DE" dirty="0" smtClean="0">
                <a:latin typeface="+mj-lt"/>
              </a:rPr>
              <a:t>(1 CPU)</a:t>
            </a:r>
            <a:r>
              <a:rPr lang="de-DE" dirty="0" smtClean="0">
                <a:latin typeface="Courier" pitchFamily="49" charset="0"/>
              </a:rPr>
              <a:t>	</a:t>
            </a:r>
            <a:r>
              <a:rPr lang="de-DE" dirty="0" err="1" smtClean="0">
                <a:latin typeface="Courier" pitchFamily="49" charset="0"/>
              </a:rPr>
              <a:t>aoforce</a:t>
            </a:r>
            <a:r>
              <a:rPr lang="de-DE" dirty="0" smtClean="0">
                <a:latin typeface="+mn-lt"/>
              </a:rPr>
              <a:t>(10 CPUs)</a:t>
            </a:r>
          </a:p>
          <a:p>
            <a:r>
              <a:rPr lang="de-DE" dirty="0" smtClean="0">
                <a:latin typeface="+mn-lt"/>
              </a:rPr>
              <a:t>BP86/SV(P)</a:t>
            </a:r>
            <a:r>
              <a:rPr lang="de-DE" dirty="0">
                <a:latin typeface="Courier" pitchFamily="49" charset="0"/>
              </a:rPr>
              <a:t>	</a:t>
            </a:r>
            <a:r>
              <a:rPr lang="de-DE" dirty="0" smtClean="0">
                <a:latin typeface="Courier" pitchFamily="49" charset="0"/>
              </a:rPr>
              <a:t>  </a:t>
            </a:r>
            <a:r>
              <a:rPr lang="de-DE" dirty="0" smtClean="0">
                <a:latin typeface="+mj-lt"/>
              </a:rPr>
              <a:t>0.7			97	</a:t>
            </a:r>
            <a:r>
              <a:rPr lang="de-DE" dirty="0">
                <a:latin typeface="+mj-lt"/>
              </a:rPr>
              <a:t>	</a:t>
            </a:r>
            <a:r>
              <a:rPr lang="de-DE" dirty="0" smtClean="0">
                <a:latin typeface="+mj-lt"/>
              </a:rPr>
              <a:t>       13</a:t>
            </a:r>
            <a:endParaRPr lang="de-DE" dirty="0">
              <a:latin typeface="+mj-lt"/>
            </a:endParaRPr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t="1435" r="9488" b="1497"/>
          <a:stretch/>
        </p:blipFill>
        <p:spPr>
          <a:xfrm>
            <a:off x="546411" y="1090846"/>
            <a:ext cx="1642943" cy="1876883"/>
          </a:xfrm>
        </p:spPr>
      </p:pic>
      <p:pic>
        <p:nvPicPr>
          <p:cNvPr id="17" name="Inhaltsplatzhalter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t="1435" r="9488" b="1497"/>
          <a:stretch/>
        </p:blipFill>
        <p:spPr bwMode="auto">
          <a:xfrm flipH="1">
            <a:off x="539552" y="3290228"/>
            <a:ext cx="1641600" cy="193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Line 175"/>
          <p:cNvSpPr>
            <a:spLocks noChangeShapeType="1"/>
          </p:cNvSpPr>
          <p:nvPr/>
        </p:nvSpPr>
        <p:spPr bwMode="auto">
          <a:xfrm>
            <a:off x="12207874" y="1954213"/>
            <a:ext cx="0" cy="15875"/>
          </a:xfrm>
          <a:prstGeom prst="line">
            <a:avLst/>
          </a:prstGeom>
          <a:noFill/>
          <a:ln w="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64" name="Line 623"/>
          <p:cNvSpPr>
            <a:spLocks noChangeShapeType="1"/>
          </p:cNvSpPr>
          <p:nvPr/>
        </p:nvSpPr>
        <p:spPr bwMode="auto">
          <a:xfrm>
            <a:off x="12211049" y="1952626"/>
            <a:ext cx="0" cy="15875"/>
          </a:xfrm>
          <a:prstGeom prst="line">
            <a:avLst/>
          </a:prstGeom>
          <a:noFill/>
          <a:ln w="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99" name="AutoShape 675"/>
          <p:cNvSpPr>
            <a:spLocks noChangeAspect="1" noChangeArrowheads="1" noTextEdit="1"/>
          </p:cNvSpPr>
          <p:nvPr/>
        </p:nvSpPr>
        <p:spPr bwMode="auto">
          <a:xfrm>
            <a:off x="5173663" y="3122613"/>
            <a:ext cx="3427412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91" name="Line 847"/>
          <p:cNvSpPr>
            <a:spLocks noChangeShapeType="1"/>
          </p:cNvSpPr>
          <p:nvPr/>
        </p:nvSpPr>
        <p:spPr bwMode="auto">
          <a:xfrm>
            <a:off x="12204699" y="4260851"/>
            <a:ext cx="0" cy="15875"/>
          </a:xfrm>
          <a:prstGeom prst="line">
            <a:avLst/>
          </a:prstGeom>
          <a:noFill/>
          <a:ln w="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58" name="Line 1293"/>
          <p:cNvSpPr>
            <a:spLocks noChangeShapeType="1"/>
          </p:cNvSpPr>
          <p:nvPr/>
        </p:nvSpPr>
        <p:spPr bwMode="auto">
          <a:xfrm>
            <a:off x="9116357" y="2863638"/>
            <a:ext cx="0" cy="100013"/>
          </a:xfrm>
          <a:prstGeom prst="line">
            <a:avLst/>
          </a:prstGeom>
          <a:noFill/>
          <a:ln w="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15" name="Textfeld 1614"/>
          <p:cNvSpPr txBox="1"/>
          <p:nvPr/>
        </p:nvSpPr>
        <p:spPr>
          <a:xfrm>
            <a:off x="683568" y="291565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Br</a:t>
            </a:r>
            <a:r>
              <a:rPr lang="de-DE" baseline="-25000" dirty="0" smtClean="0"/>
              <a:t>2</a:t>
            </a:r>
            <a:r>
              <a:rPr lang="de-DE" dirty="0" smtClean="0"/>
              <a:t>C</a:t>
            </a:r>
            <a:r>
              <a:rPr lang="de-DE" baseline="-25000" dirty="0" smtClean="0"/>
              <a:t>64</a:t>
            </a:r>
            <a:r>
              <a:rPr lang="de-DE" dirty="0" smtClean="0"/>
              <a:t>O</a:t>
            </a:r>
            <a:r>
              <a:rPr lang="de-DE" baseline="-25000" dirty="0" smtClean="0"/>
              <a:t>16</a:t>
            </a:r>
            <a:r>
              <a:rPr lang="de-DE" dirty="0" smtClean="0"/>
              <a:t>H</a:t>
            </a:r>
            <a:r>
              <a:rPr lang="de-DE" baseline="-25000" dirty="0" smtClean="0"/>
              <a:t>64</a:t>
            </a:r>
            <a:endParaRPr lang="de-DE" baseline="-25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58" y="756880"/>
            <a:ext cx="3430829" cy="2626461"/>
          </a:xfrm>
          <a:prstGeom prst="rect">
            <a:avLst/>
          </a:prstGeom>
        </p:spPr>
      </p:pic>
      <p:pic>
        <p:nvPicPr>
          <p:cNvPr id="946" name="Grafik 9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83" y="2890770"/>
            <a:ext cx="3430829" cy="262646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55" y="2895021"/>
            <a:ext cx="3430829" cy="262646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756502"/>
            <a:ext cx="3430829" cy="26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5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en-US" dirty="0" smtClean="0"/>
              <a:t>VCD with effective core potentials: application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Project Q5</a:t>
            </a:r>
            <a:endParaRPr lang="de-DE" altLang="de-DE" dirty="0"/>
          </a:p>
        </p:txBody>
      </p:sp>
      <p:sp>
        <p:nvSpPr>
          <p:cNvPr id="12" name="Inhaltsplatzhalter 11"/>
          <p:cNvSpPr txBox="1">
            <a:spLocks noGrp="1"/>
          </p:cNvSpPr>
          <p:nvPr>
            <p:ph idx="1"/>
          </p:nvPr>
        </p:nvSpPr>
        <p:spPr>
          <a:xfrm>
            <a:off x="395535" y="5025380"/>
            <a:ext cx="864096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CPU time / h: 		</a:t>
            </a:r>
            <a:r>
              <a:rPr lang="en-US" dirty="0" err="1" smtClean="0">
                <a:latin typeface="Courier" pitchFamily="49" charset="0"/>
              </a:rPr>
              <a:t>mpshift</a:t>
            </a:r>
            <a:r>
              <a:rPr lang="en-US" dirty="0" smtClean="0">
                <a:latin typeface="Courier" pitchFamily="49" charset="0"/>
              </a:rPr>
              <a:t>	   </a:t>
            </a:r>
            <a:r>
              <a:rPr lang="en-US" dirty="0" err="1" smtClean="0">
                <a:latin typeface="Courier" pitchFamily="49" charset="0"/>
              </a:rPr>
              <a:t>aoforce</a:t>
            </a:r>
            <a:r>
              <a:rPr lang="en-US" dirty="0" smtClean="0">
                <a:latin typeface="+mj-lt"/>
              </a:rPr>
              <a:t>(8 CPUs)</a:t>
            </a:r>
            <a:r>
              <a:rPr lang="en-US" dirty="0" smtClean="0">
                <a:latin typeface="Courier" pitchFamily="49" charset="0"/>
              </a:rPr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1   </a:t>
            </a:r>
            <a:r>
              <a:rPr lang="en-US" dirty="0" smtClean="0"/>
              <a:t>(61 atoms)		   0.1			  1.7</a:t>
            </a:r>
          </a:p>
          <a:p>
            <a:pPr marL="0" indent="0">
              <a:buNone/>
            </a:pPr>
            <a:r>
              <a:rPr lang="en-US" b="1" dirty="0" smtClean="0">
                <a:latin typeface="+mj-lt"/>
              </a:rPr>
              <a:t>2 </a:t>
            </a:r>
            <a:r>
              <a:rPr lang="en-US" dirty="0" smtClean="0">
                <a:latin typeface="+mj-lt"/>
              </a:rPr>
              <a:t>(139 atoms)		   0.5			12.7		</a:t>
            </a:r>
            <a:endParaRPr lang="en-US" dirty="0">
              <a:latin typeface="+mj-lt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670548"/>
            <a:ext cx="5553986" cy="4251839"/>
          </a:xfrm>
          <a:prstGeom prst="rect">
            <a:avLst/>
          </a:prstGeom>
        </p:spPr>
      </p:pic>
      <p:pic>
        <p:nvPicPr>
          <p:cNvPr id="9" name="Inhaltsplatzhalter 6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 t="7258" r="4200" b="9193"/>
          <a:stretch/>
        </p:blipFill>
        <p:spPr bwMode="auto">
          <a:xfrm>
            <a:off x="5940155" y="895032"/>
            <a:ext cx="1952771" cy="170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10871" r="2802" b="14538"/>
          <a:stretch/>
        </p:blipFill>
        <p:spPr>
          <a:xfrm>
            <a:off x="5724129" y="2601287"/>
            <a:ext cx="2811264" cy="222872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028384" y="198884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8065646" y="41490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(2)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24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Q5-B: environmental / solvent effects (PB2</a:t>
            </a:r>
            <a:r>
              <a:rPr lang="de-DE" dirty="0" smtClean="0"/>
              <a:t>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en-US" b="1" dirty="0" smtClean="0"/>
              <a:t>CO</a:t>
            </a:r>
            <a:r>
              <a:rPr lang="en-US" dirty="0" smtClean="0"/>
              <a:t>nductor-like </a:t>
            </a:r>
            <a:r>
              <a:rPr lang="en-US" b="1" dirty="0" smtClean="0"/>
              <a:t>S</a:t>
            </a:r>
            <a:r>
              <a:rPr lang="en-US" dirty="0" smtClean="0"/>
              <a:t>creening </a:t>
            </a:r>
            <a:r>
              <a:rPr lang="en-US" b="1" dirty="0" smtClean="0"/>
              <a:t>Mo</a:t>
            </a:r>
            <a:r>
              <a:rPr lang="en-US" dirty="0" smtClean="0"/>
              <a:t>del (</a:t>
            </a:r>
            <a:r>
              <a:rPr lang="en-US" b="1" dirty="0" smtClean="0"/>
              <a:t>COSMO</a:t>
            </a:r>
            <a:r>
              <a:rPr lang="en-US" dirty="0" smtClean="0"/>
              <a:t>)</a:t>
            </a:r>
            <a:r>
              <a:rPr lang="de-DE" dirty="0" smtClean="0"/>
              <a:t>:</a:t>
            </a:r>
            <a:r>
              <a:rPr lang="de-DE" dirty="0"/>
              <a:t/>
            </a:r>
            <a:br>
              <a:rPr lang="de-DE" dirty="0"/>
            </a:br>
            <a:r>
              <a:rPr lang="de-DE" sz="700" dirty="0"/>
              <a:t>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- </a:t>
            </a:r>
            <a:r>
              <a:rPr lang="en-US" dirty="0" smtClean="0"/>
              <a:t>continuum solvation model</a:t>
            </a:r>
            <a:br>
              <a:rPr lang="en-US" dirty="0" smtClean="0"/>
            </a:br>
            <a:r>
              <a:rPr lang="de-DE" sz="700" dirty="0"/>
              <a:t/>
            </a:r>
            <a:br>
              <a:rPr lang="de-DE" sz="700" dirty="0"/>
            </a:br>
            <a:r>
              <a:rPr lang="de-DE" dirty="0"/>
              <a:t>- </a:t>
            </a:r>
            <a:r>
              <a:rPr lang="en-US" dirty="0" smtClean="0"/>
              <a:t>solute forms cavity within the dielectric continuum of permittivity </a:t>
            </a: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de-DE" dirty="0"/>
              <a:t/>
            </a:r>
            <a:br>
              <a:rPr lang="de-DE" dirty="0"/>
            </a:br>
            <a:r>
              <a:rPr lang="de-DE" sz="700" dirty="0"/>
              <a:t/>
            </a:r>
            <a:br>
              <a:rPr lang="de-DE" sz="700" dirty="0"/>
            </a:br>
            <a:r>
              <a:rPr lang="de-DE" dirty="0"/>
              <a:t>- </a:t>
            </a:r>
            <a:r>
              <a:rPr lang="en-US" dirty="0" smtClean="0"/>
              <a:t>solute polarizes the dielectric medium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  → </a:t>
            </a:r>
            <a:r>
              <a:rPr lang="en-US" dirty="0" smtClean="0"/>
              <a:t>response is described by generation of screening charges </a:t>
            </a:r>
            <a:br>
              <a:rPr lang="en-US" dirty="0" smtClean="0"/>
            </a:br>
            <a:r>
              <a:rPr lang="en-US" dirty="0" smtClean="0"/>
              <a:t>Simulation of environmental / solvent effects by specification of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on </a:t>
            </a:r>
            <a:r>
              <a:rPr lang="en-US" dirty="0" smtClean="0"/>
              <a:t>a shell around the molecule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→ </a:t>
            </a:r>
            <a:r>
              <a:rPr lang="en-US" dirty="0" smtClean="0"/>
              <a:t>screening charges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finite permittivity of real solvents → scaling by factor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0" y="3697412"/>
            <a:ext cx="877900" cy="2926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298624"/>
            <a:ext cx="841321" cy="268247"/>
          </a:xfrm>
          <a:prstGeom prst="rect">
            <a:avLst/>
          </a:prstGeom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957929"/>
              </p:ext>
            </p:extLst>
          </p:nvPr>
        </p:nvGraphicFramePr>
        <p:xfrm>
          <a:off x="6876256" y="5040683"/>
          <a:ext cx="14097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9" imgW="1409400" imgH="558720" progId="Equation.DSMT4">
                  <p:embed/>
                </p:oleObj>
              </mc:Choice>
              <mc:Fallback>
                <p:oleObj name="Equation" r:id="rId9" imgW="140940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76256" y="5040683"/>
                        <a:ext cx="14097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384769"/>
              </p:ext>
            </p:extLst>
          </p:nvPr>
        </p:nvGraphicFramePr>
        <p:xfrm>
          <a:off x="3513597" y="5733256"/>
          <a:ext cx="2019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11" imgW="2019240" imgH="266400" progId="Equation.DSMT4">
                  <p:embed/>
                </p:oleObj>
              </mc:Choice>
              <mc:Fallback>
                <p:oleObj name="Equation" r:id="rId11" imgW="2019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13597" y="5733256"/>
                        <a:ext cx="2019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694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894631"/>
            <a:ext cx="4244141" cy="280831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/>
              <a:t>Q5-B: </a:t>
            </a:r>
            <a:r>
              <a:rPr lang="en-US" dirty="0" smtClean="0"/>
              <a:t>environmental / solvent effects (PB2)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91929" y="5885898"/>
            <a:ext cx="545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de-DE" dirty="0"/>
              <a:t>(O</a:t>
            </a:r>
            <a:r>
              <a:rPr lang="de-DE" dirty="0" smtClean="0"/>
              <a:t>),</a:t>
            </a:r>
            <a:r>
              <a:rPr lang="el-GR" dirty="0"/>
              <a:t> σ</a:t>
            </a:r>
            <a:r>
              <a:rPr lang="de-DE" dirty="0" smtClean="0"/>
              <a:t>(C) </a:t>
            </a:r>
            <a:r>
              <a:rPr lang="de-DE" dirty="0"/>
              <a:t>: </a:t>
            </a:r>
            <a:r>
              <a:rPr lang="en-US" dirty="0" smtClean="0"/>
              <a:t>average over 100 snapshots </a:t>
            </a:r>
            <a:r>
              <a:rPr lang="de-DE" dirty="0" smtClean="0"/>
              <a:t>(</a:t>
            </a:r>
            <a:r>
              <a:rPr lang="de-DE" dirty="0"/>
              <a:t>414 H</a:t>
            </a:r>
            <a:r>
              <a:rPr lang="de-DE" baseline="-25000" dirty="0"/>
              <a:t>2</a:t>
            </a:r>
            <a:r>
              <a:rPr lang="de-DE" dirty="0"/>
              <a:t>O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50825" y="2343150"/>
            <a:ext cx="47720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2154238" y="53546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2154238" y="52657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2154238" y="51768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2154238" y="508635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2154238" y="499745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V="1">
            <a:off x="2154238" y="490855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2154238" y="48196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V="1">
            <a:off x="2154238" y="47307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2154238" y="46418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V="1">
            <a:off x="2154238" y="45529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 flipV="1">
            <a:off x="2154238" y="446246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2154238" y="437356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V="1">
            <a:off x="2154238" y="428466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V="1">
            <a:off x="2154238" y="41957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2154238" y="41068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V="1">
            <a:off x="2154238" y="40179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 flipV="1">
            <a:off x="2154238" y="39290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 flipV="1">
            <a:off x="2154238" y="383857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flipV="1">
            <a:off x="2154238" y="374967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flipV="1">
            <a:off x="2154238" y="36607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flipV="1">
            <a:off x="2154238" y="35718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2154238" y="34829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V="1">
            <a:off x="2154238" y="33940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V="1">
            <a:off x="2154238" y="330358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V="1">
            <a:off x="2154238" y="321468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V="1">
            <a:off x="2154238" y="312578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V="1">
            <a:off x="2154238" y="30368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 flipV="1">
            <a:off x="2154238" y="29479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V="1">
            <a:off x="2154238" y="28590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2154238" y="27701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1103313" y="5391150"/>
            <a:ext cx="3257550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1400175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1992313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2584450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3176588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3768725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4360863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1103313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>
            <a:off x="1695450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>
            <a:off x="2287588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2879725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3471863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1" name="Line 47"/>
          <p:cNvSpPr>
            <a:spLocks noChangeShapeType="1"/>
          </p:cNvSpPr>
          <p:nvPr/>
        </p:nvSpPr>
        <p:spPr bwMode="auto">
          <a:xfrm>
            <a:off x="4064000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2" name="Line 48"/>
          <p:cNvSpPr>
            <a:spLocks noChangeShapeType="1"/>
          </p:cNvSpPr>
          <p:nvPr/>
        </p:nvSpPr>
        <p:spPr bwMode="auto">
          <a:xfrm flipV="1">
            <a:off x="1103313" y="2767013"/>
            <a:ext cx="0" cy="2624138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3" name="Line 49"/>
          <p:cNvSpPr>
            <a:spLocks noChangeShapeType="1"/>
          </p:cNvSpPr>
          <p:nvPr/>
        </p:nvSpPr>
        <p:spPr bwMode="auto">
          <a:xfrm flipH="1">
            <a:off x="1054100" y="520382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4" name="Line 50"/>
          <p:cNvSpPr>
            <a:spLocks noChangeShapeType="1"/>
          </p:cNvSpPr>
          <p:nvPr/>
        </p:nvSpPr>
        <p:spPr bwMode="auto">
          <a:xfrm flipH="1">
            <a:off x="1054100" y="482917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 flipH="1">
            <a:off x="1054100" y="445452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 flipH="1">
            <a:off x="1054100" y="407987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7" name="Line 53"/>
          <p:cNvSpPr>
            <a:spLocks noChangeShapeType="1"/>
          </p:cNvSpPr>
          <p:nvPr/>
        </p:nvSpPr>
        <p:spPr bwMode="auto">
          <a:xfrm flipH="1">
            <a:off x="1054100" y="3703638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 flipH="1">
            <a:off x="1054100" y="3328988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9" name="Line 55"/>
          <p:cNvSpPr>
            <a:spLocks noChangeShapeType="1"/>
          </p:cNvSpPr>
          <p:nvPr/>
        </p:nvSpPr>
        <p:spPr bwMode="auto">
          <a:xfrm flipH="1">
            <a:off x="1054100" y="2954338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1041400" y="5465763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1633538" y="5465763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8"/>
          <p:cNvSpPr>
            <a:spLocks noChangeArrowheads="1"/>
          </p:cNvSpPr>
          <p:nvPr/>
        </p:nvSpPr>
        <p:spPr bwMode="auto">
          <a:xfrm>
            <a:off x="2225675" y="5465763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2786063" y="5465763"/>
            <a:ext cx="2413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 bwMode="auto">
          <a:xfrm>
            <a:off x="3378200" y="5465763"/>
            <a:ext cx="2413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3970338" y="5465763"/>
            <a:ext cx="2413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3357563" y="5178425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7" name="Rectangle 63"/>
          <p:cNvSpPr>
            <a:spLocks noChangeArrowheads="1"/>
          </p:cNvSpPr>
          <p:nvPr/>
        </p:nvSpPr>
        <p:spPr bwMode="auto">
          <a:xfrm>
            <a:off x="3386138" y="4802188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2971800" y="4427538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9" name="Rectangle 65"/>
          <p:cNvSpPr>
            <a:spLocks noChangeArrowheads="1"/>
          </p:cNvSpPr>
          <p:nvPr/>
        </p:nvSpPr>
        <p:spPr bwMode="auto">
          <a:xfrm>
            <a:off x="3001963" y="4052888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1758950" y="3676650"/>
            <a:ext cx="52388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1" name="Rectangle 67"/>
          <p:cNvSpPr>
            <a:spLocks noChangeArrowheads="1"/>
          </p:cNvSpPr>
          <p:nvPr/>
        </p:nvSpPr>
        <p:spPr bwMode="auto">
          <a:xfrm>
            <a:off x="1787525" y="3303588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1520825" y="2927350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3" name="Line 69"/>
          <p:cNvSpPr>
            <a:spLocks noChangeShapeType="1"/>
          </p:cNvSpPr>
          <p:nvPr/>
        </p:nvSpPr>
        <p:spPr bwMode="auto">
          <a:xfrm flipH="1">
            <a:off x="3411538" y="5203825"/>
            <a:ext cx="7127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 flipV="1">
            <a:off x="4124325" y="51784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2644775" y="5203825"/>
            <a:ext cx="7127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 flipV="1">
            <a:off x="2644775" y="51784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 flipH="1">
            <a:off x="3440113" y="4829175"/>
            <a:ext cx="6238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8" name="Line 74"/>
          <p:cNvSpPr>
            <a:spLocks noChangeShapeType="1"/>
          </p:cNvSpPr>
          <p:nvPr/>
        </p:nvSpPr>
        <p:spPr bwMode="auto">
          <a:xfrm flipV="1">
            <a:off x="4064000" y="4803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9" name="Line 75"/>
          <p:cNvSpPr>
            <a:spLocks noChangeShapeType="1"/>
          </p:cNvSpPr>
          <p:nvPr/>
        </p:nvSpPr>
        <p:spPr bwMode="auto">
          <a:xfrm>
            <a:off x="2762250" y="4829175"/>
            <a:ext cx="6238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0" name="Line 76"/>
          <p:cNvSpPr>
            <a:spLocks noChangeShapeType="1"/>
          </p:cNvSpPr>
          <p:nvPr/>
        </p:nvSpPr>
        <p:spPr bwMode="auto">
          <a:xfrm flipV="1">
            <a:off x="2762250" y="4803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1" name="Line 77"/>
          <p:cNvSpPr>
            <a:spLocks noChangeShapeType="1"/>
          </p:cNvSpPr>
          <p:nvPr/>
        </p:nvSpPr>
        <p:spPr bwMode="auto">
          <a:xfrm flipH="1">
            <a:off x="3025775" y="4454525"/>
            <a:ext cx="4762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2" name="Line 78"/>
          <p:cNvSpPr>
            <a:spLocks noChangeShapeType="1"/>
          </p:cNvSpPr>
          <p:nvPr/>
        </p:nvSpPr>
        <p:spPr bwMode="auto">
          <a:xfrm flipV="1">
            <a:off x="3502025" y="4429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3" name="Line 79"/>
          <p:cNvSpPr>
            <a:spLocks noChangeShapeType="1"/>
          </p:cNvSpPr>
          <p:nvPr/>
        </p:nvSpPr>
        <p:spPr bwMode="auto">
          <a:xfrm>
            <a:off x="2495550" y="4454525"/>
            <a:ext cx="4762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4" name="Line 80"/>
          <p:cNvSpPr>
            <a:spLocks noChangeShapeType="1"/>
          </p:cNvSpPr>
          <p:nvPr/>
        </p:nvSpPr>
        <p:spPr bwMode="auto">
          <a:xfrm flipV="1">
            <a:off x="2495550" y="4429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5" name="Line 81"/>
          <p:cNvSpPr>
            <a:spLocks noChangeShapeType="1"/>
          </p:cNvSpPr>
          <p:nvPr/>
        </p:nvSpPr>
        <p:spPr bwMode="auto">
          <a:xfrm flipH="1">
            <a:off x="3055938" y="4079875"/>
            <a:ext cx="5349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 flipV="1">
            <a:off x="3590925" y="4054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2466975" y="4079875"/>
            <a:ext cx="5349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8" name="Line 84"/>
          <p:cNvSpPr>
            <a:spLocks noChangeShapeType="1"/>
          </p:cNvSpPr>
          <p:nvPr/>
        </p:nvSpPr>
        <p:spPr bwMode="auto">
          <a:xfrm flipV="1">
            <a:off x="2466975" y="4054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 flipH="1">
            <a:off x="1811338" y="3703638"/>
            <a:ext cx="417513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0" name="Line 86"/>
          <p:cNvSpPr>
            <a:spLocks noChangeShapeType="1"/>
          </p:cNvSpPr>
          <p:nvPr/>
        </p:nvSpPr>
        <p:spPr bwMode="auto">
          <a:xfrm flipV="1">
            <a:off x="2228850" y="36782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1" name="Line 87"/>
          <p:cNvSpPr>
            <a:spLocks noChangeShapeType="1"/>
          </p:cNvSpPr>
          <p:nvPr/>
        </p:nvSpPr>
        <p:spPr bwMode="auto">
          <a:xfrm>
            <a:off x="1341438" y="3703638"/>
            <a:ext cx="417513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 flipV="1">
            <a:off x="1341438" y="36782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 flipH="1">
            <a:off x="1841500" y="3328988"/>
            <a:ext cx="417513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 flipV="1">
            <a:off x="2259013" y="3303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5" name="Line 91"/>
          <p:cNvSpPr>
            <a:spLocks noChangeShapeType="1"/>
          </p:cNvSpPr>
          <p:nvPr/>
        </p:nvSpPr>
        <p:spPr bwMode="auto">
          <a:xfrm>
            <a:off x="1371600" y="3328988"/>
            <a:ext cx="41592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V="1">
            <a:off x="1371600" y="3303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7" name="Rectangle 93"/>
          <p:cNvSpPr>
            <a:spLocks noChangeArrowheads="1"/>
          </p:cNvSpPr>
          <p:nvPr/>
        </p:nvSpPr>
        <p:spPr bwMode="auto">
          <a:xfrm>
            <a:off x="2214563" y="2787650"/>
            <a:ext cx="2308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Exp.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4"/>
          <p:cNvSpPr>
            <a:spLocks noChangeArrowheads="1"/>
          </p:cNvSpPr>
          <p:nvPr/>
        </p:nvSpPr>
        <p:spPr bwMode="auto">
          <a:xfrm>
            <a:off x="2058988" y="564991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5"/>
          <p:cNvSpPr>
            <a:spLocks noChangeArrowheads="1"/>
          </p:cNvSpPr>
          <p:nvPr/>
        </p:nvSpPr>
        <p:spPr bwMode="auto">
          <a:xfrm>
            <a:off x="2139950" y="5664200"/>
            <a:ext cx="1063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6"/>
          <p:cNvSpPr>
            <a:spLocks noChangeArrowheads="1"/>
          </p:cNvSpPr>
          <p:nvPr/>
        </p:nvSpPr>
        <p:spPr bwMode="auto">
          <a:xfrm>
            <a:off x="2184400" y="5664200"/>
            <a:ext cx="169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97"/>
          <p:cNvSpPr>
            <a:spLocks noChangeArrowheads="1"/>
          </p:cNvSpPr>
          <p:nvPr/>
        </p:nvSpPr>
        <p:spPr bwMode="auto">
          <a:xfrm>
            <a:off x="2289175" y="5664200"/>
            <a:ext cx="1524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)-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98"/>
          <p:cNvSpPr>
            <a:spLocks noChangeArrowheads="1"/>
          </p:cNvSpPr>
          <p:nvPr/>
        </p:nvSpPr>
        <p:spPr bwMode="auto">
          <a:xfrm>
            <a:off x="2378075" y="564991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99"/>
          <p:cNvSpPr>
            <a:spLocks noChangeArrowheads="1"/>
          </p:cNvSpPr>
          <p:nvPr/>
        </p:nvSpPr>
        <p:spPr bwMode="auto">
          <a:xfrm>
            <a:off x="2459038" y="5664200"/>
            <a:ext cx="1063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100"/>
          <p:cNvSpPr>
            <a:spLocks noChangeArrowheads="1"/>
          </p:cNvSpPr>
          <p:nvPr/>
        </p:nvSpPr>
        <p:spPr bwMode="auto">
          <a:xfrm>
            <a:off x="2503488" y="5664200"/>
            <a:ext cx="169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101"/>
          <p:cNvSpPr>
            <a:spLocks noChangeArrowheads="1"/>
          </p:cNvSpPr>
          <p:nvPr/>
        </p:nvSpPr>
        <p:spPr bwMode="auto">
          <a:xfrm>
            <a:off x="2608263" y="5664200"/>
            <a:ext cx="1063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102"/>
          <p:cNvSpPr>
            <a:spLocks noChangeArrowheads="1"/>
          </p:cNvSpPr>
          <p:nvPr/>
        </p:nvSpPr>
        <p:spPr bwMode="auto">
          <a:xfrm>
            <a:off x="2652713" y="5756275"/>
            <a:ext cx="35747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600" dirty="0">
                <a:solidFill>
                  <a:srgbClr val="000000"/>
                </a:solidFill>
              </a:rPr>
              <a:t>g</a:t>
            </a:r>
            <a:r>
              <a: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phase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103"/>
          <p:cNvSpPr>
            <a:spLocks noChangeArrowheads="1"/>
          </p:cNvSpPr>
          <p:nvPr/>
        </p:nvSpPr>
        <p:spPr bwMode="auto">
          <a:xfrm>
            <a:off x="3030538" y="5664200"/>
            <a:ext cx="4476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ppm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104"/>
          <p:cNvSpPr>
            <a:spLocks noChangeArrowheads="1"/>
          </p:cNvSpPr>
          <p:nvPr/>
        </p:nvSpPr>
        <p:spPr bwMode="auto">
          <a:xfrm>
            <a:off x="638175" y="4754563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32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105"/>
          <p:cNvSpPr>
            <a:spLocks noChangeArrowheads="1"/>
          </p:cNvSpPr>
          <p:nvPr/>
        </p:nvSpPr>
        <p:spPr bwMode="auto">
          <a:xfrm>
            <a:off x="874713" y="4833938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106"/>
          <p:cNvSpPr>
            <a:spLocks noChangeArrowheads="1"/>
          </p:cNvSpPr>
          <p:nvPr/>
        </p:nvSpPr>
        <p:spPr bwMode="auto">
          <a:xfrm>
            <a:off x="911225" y="4754563"/>
            <a:ext cx="1397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107"/>
          <p:cNvSpPr>
            <a:spLocks noChangeArrowheads="1"/>
          </p:cNvSpPr>
          <p:nvPr/>
        </p:nvSpPr>
        <p:spPr bwMode="auto">
          <a:xfrm>
            <a:off x="581025" y="2889250"/>
            <a:ext cx="481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COSMO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108"/>
          <p:cNvSpPr>
            <a:spLocks noChangeArrowheads="1"/>
          </p:cNvSpPr>
          <p:nvPr/>
        </p:nvSpPr>
        <p:spPr bwMode="auto">
          <a:xfrm>
            <a:off x="266700" y="3247371"/>
            <a:ext cx="70532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900" dirty="0" smtClean="0">
                <a:solidFill>
                  <a:srgbClr val="000000"/>
                </a:solidFill>
              </a:rPr>
              <a:t>Point charges</a:t>
            </a:r>
            <a:endParaRPr kumimoji="0" lang="en-US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3" name="Rectangle 109"/>
          <p:cNvSpPr>
            <a:spLocks noChangeArrowheads="1"/>
          </p:cNvSpPr>
          <p:nvPr/>
        </p:nvSpPr>
        <p:spPr bwMode="auto">
          <a:xfrm>
            <a:off x="156593" y="3579035"/>
            <a:ext cx="8912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Gaussian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smeared charges</a:t>
            </a:r>
            <a:endParaRPr kumimoji="0" lang="en-US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111"/>
          <p:cNvSpPr>
            <a:spLocks noChangeArrowheads="1"/>
          </p:cNvSpPr>
          <p:nvPr/>
        </p:nvSpPr>
        <p:spPr bwMode="auto">
          <a:xfrm>
            <a:off x="366713" y="4011613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112"/>
          <p:cNvSpPr>
            <a:spLocks noChangeArrowheads="1"/>
          </p:cNvSpPr>
          <p:nvPr/>
        </p:nvSpPr>
        <p:spPr bwMode="auto">
          <a:xfrm>
            <a:off x="603250" y="4090988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113"/>
          <p:cNvSpPr>
            <a:spLocks noChangeArrowheads="1"/>
          </p:cNvSpPr>
          <p:nvPr/>
        </p:nvSpPr>
        <p:spPr bwMode="auto">
          <a:xfrm>
            <a:off x="639763" y="4011613"/>
            <a:ext cx="38151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+ PC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114"/>
          <p:cNvSpPr>
            <a:spLocks noChangeArrowheads="1"/>
          </p:cNvSpPr>
          <p:nvPr/>
        </p:nvSpPr>
        <p:spPr bwMode="auto">
          <a:xfrm>
            <a:off x="631825" y="4379913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115"/>
          <p:cNvSpPr>
            <a:spLocks noChangeArrowheads="1"/>
          </p:cNvSpPr>
          <p:nvPr/>
        </p:nvSpPr>
        <p:spPr bwMode="auto">
          <a:xfrm>
            <a:off x="868363" y="4459288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116"/>
          <p:cNvSpPr>
            <a:spLocks noChangeArrowheads="1"/>
          </p:cNvSpPr>
          <p:nvPr/>
        </p:nvSpPr>
        <p:spPr bwMode="auto">
          <a:xfrm>
            <a:off x="904875" y="4379913"/>
            <a:ext cx="1397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117"/>
          <p:cNvSpPr>
            <a:spLocks noChangeArrowheads="1"/>
          </p:cNvSpPr>
          <p:nvPr/>
        </p:nvSpPr>
        <p:spPr bwMode="auto">
          <a:xfrm>
            <a:off x="638175" y="5133975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64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118"/>
          <p:cNvSpPr>
            <a:spLocks noChangeArrowheads="1"/>
          </p:cNvSpPr>
          <p:nvPr/>
        </p:nvSpPr>
        <p:spPr bwMode="auto">
          <a:xfrm>
            <a:off x="874713" y="5213350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119"/>
          <p:cNvSpPr>
            <a:spLocks noChangeArrowheads="1"/>
          </p:cNvSpPr>
          <p:nvPr/>
        </p:nvSpPr>
        <p:spPr bwMode="auto">
          <a:xfrm>
            <a:off x="911225" y="5133975"/>
            <a:ext cx="1397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AutoShape 121"/>
          <p:cNvSpPr>
            <a:spLocks noChangeAspect="1" noChangeArrowheads="1" noTextEdit="1"/>
          </p:cNvSpPr>
          <p:nvPr/>
        </p:nvSpPr>
        <p:spPr bwMode="auto">
          <a:xfrm>
            <a:off x="4697413" y="2349500"/>
            <a:ext cx="47704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6" name="Line 123"/>
          <p:cNvSpPr>
            <a:spLocks noChangeShapeType="1"/>
          </p:cNvSpPr>
          <p:nvPr/>
        </p:nvSpPr>
        <p:spPr bwMode="auto">
          <a:xfrm flipV="1">
            <a:off x="6543675" y="53609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7" name="Line 124"/>
          <p:cNvSpPr>
            <a:spLocks noChangeShapeType="1"/>
          </p:cNvSpPr>
          <p:nvPr/>
        </p:nvSpPr>
        <p:spPr bwMode="auto">
          <a:xfrm flipV="1">
            <a:off x="6543675" y="52720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8" name="Line 125"/>
          <p:cNvSpPr>
            <a:spLocks noChangeShapeType="1"/>
          </p:cNvSpPr>
          <p:nvPr/>
        </p:nvSpPr>
        <p:spPr bwMode="auto">
          <a:xfrm flipV="1">
            <a:off x="6543675" y="51831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9" name="Line 126"/>
          <p:cNvSpPr>
            <a:spLocks noChangeShapeType="1"/>
          </p:cNvSpPr>
          <p:nvPr/>
        </p:nvSpPr>
        <p:spPr bwMode="auto">
          <a:xfrm flipV="1">
            <a:off x="6543675" y="509270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0" name="Line 127"/>
          <p:cNvSpPr>
            <a:spLocks noChangeShapeType="1"/>
          </p:cNvSpPr>
          <p:nvPr/>
        </p:nvSpPr>
        <p:spPr bwMode="auto">
          <a:xfrm flipV="1">
            <a:off x="6543675" y="500380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1" name="Line 128"/>
          <p:cNvSpPr>
            <a:spLocks noChangeShapeType="1"/>
          </p:cNvSpPr>
          <p:nvPr/>
        </p:nvSpPr>
        <p:spPr bwMode="auto">
          <a:xfrm flipV="1">
            <a:off x="6543675" y="491490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2" name="Line 129"/>
          <p:cNvSpPr>
            <a:spLocks noChangeShapeType="1"/>
          </p:cNvSpPr>
          <p:nvPr/>
        </p:nvSpPr>
        <p:spPr bwMode="auto">
          <a:xfrm flipV="1">
            <a:off x="6543675" y="48260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3" name="Line 130"/>
          <p:cNvSpPr>
            <a:spLocks noChangeShapeType="1"/>
          </p:cNvSpPr>
          <p:nvPr/>
        </p:nvSpPr>
        <p:spPr bwMode="auto">
          <a:xfrm flipV="1">
            <a:off x="6543675" y="47371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4" name="Line 131"/>
          <p:cNvSpPr>
            <a:spLocks noChangeShapeType="1"/>
          </p:cNvSpPr>
          <p:nvPr/>
        </p:nvSpPr>
        <p:spPr bwMode="auto">
          <a:xfrm flipV="1">
            <a:off x="6543675" y="46482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5" name="Line 132"/>
          <p:cNvSpPr>
            <a:spLocks noChangeShapeType="1"/>
          </p:cNvSpPr>
          <p:nvPr/>
        </p:nvSpPr>
        <p:spPr bwMode="auto">
          <a:xfrm flipV="1">
            <a:off x="6543675" y="45593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6" name="Line 133"/>
          <p:cNvSpPr>
            <a:spLocks noChangeShapeType="1"/>
          </p:cNvSpPr>
          <p:nvPr/>
        </p:nvSpPr>
        <p:spPr bwMode="auto">
          <a:xfrm flipV="1">
            <a:off x="6543675" y="446881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7" name="Line 134"/>
          <p:cNvSpPr>
            <a:spLocks noChangeShapeType="1"/>
          </p:cNvSpPr>
          <p:nvPr/>
        </p:nvSpPr>
        <p:spPr bwMode="auto">
          <a:xfrm flipV="1">
            <a:off x="6543675" y="437991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8" name="Line 135"/>
          <p:cNvSpPr>
            <a:spLocks noChangeShapeType="1"/>
          </p:cNvSpPr>
          <p:nvPr/>
        </p:nvSpPr>
        <p:spPr bwMode="auto">
          <a:xfrm flipV="1">
            <a:off x="6543675" y="429101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9" name="Line 136"/>
          <p:cNvSpPr>
            <a:spLocks noChangeShapeType="1"/>
          </p:cNvSpPr>
          <p:nvPr/>
        </p:nvSpPr>
        <p:spPr bwMode="auto">
          <a:xfrm flipV="1">
            <a:off x="6543675" y="42021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0" name="Line 137"/>
          <p:cNvSpPr>
            <a:spLocks noChangeShapeType="1"/>
          </p:cNvSpPr>
          <p:nvPr/>
        </p:nvSpPr>
        <p:spPr bwMode="auto">
          <a:xfrm flipV="1">
            <a:off x="6543675" y="41132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1" name="Line 138"/>
          <p:cNvSpPr>
            <a:spLocks noChangeShapeType="1"/>
          </p:cNvSpPr>
          <p:nvPr/>
        </p:nvSpPr>
        <p:spPr bwMode="auto">
          <a:xfrm flipV="1">
            <a:off x="6543675" y="40243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2" name="Line 139"/>
          <p:cNvSpPr>
            <a:spLocks noChangeShapeType="1"/>
          </p:cNvSpPr>
          <p:nvPr/>
        </p:nvSpPr>
        <p:spPr bwMode="auto">
          <a:xfrm flipV="1">
            <a:off x="6543675" y="39354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3" name="Line 140"/>
          <p:cNvSpPr>
            <a:spLocks noChangeShapeType="1"/>
          </p:cNvSpPr>
          <p:nvPr/>
        </p:nvSpPr>
        <p:spPr bwMode="auto">
          <a:xfrm flipV="1">
            <a:off x="6543675" y="384492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4" name="Line 141"/>
          <p:cNvSpPr>
            <a:spLocks noChangeShapeType="1"/>
          </p:cNvSpPr>
          <p:nvPr/>
        </p:nvSpPr>
        <p:spPr bwMode="auto">
          <a:xfrm flipV="1">
            <a:off x="6543675" y="375602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5" name="Line 142"/>
          <p:cNvSpPr>
            <a:spLocks noChangeShapeType="1"/>
          </p:cNvSpPr>
          <p:nvPr/>
        </p:nvSpPr>
        <p:spPr bwMode="auto">
          <a:xfrm flipV="1">
            <a:off x="6543675" y="36671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6" name="Line 143"/>
          <p:cNvSpPr>
            <a:spLocks noChangeShapeType="1"/>
          </p:cNvSpPr>
          <p:nvPr/>
        </p:nvSpPr>
        <p:spPr bwMode="auto">
          <a:xfrm flipV="1">
            <a:off x="6543675" y="35782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7" name="Line 144"/>
          <p:cNvSpPr>
            <a:spLocks noChangeShapeType="1"/>
          </p:cNvSpPr>
          <p:nvPr/>
        </p:nvSpPr>
        <p:spPr bwMode="auto">
          <a:xfrm flipV="1">
            <a:off x="6543675" y="34893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8" name="Line 145"/>
          <p:cNvSpPr>
            <a:spLocks noChangeShapeType="1"/>
          </p:cNvSpPr>
          <p:nvPr/>
        </p:nvSpPr>
        <p:spPr bwMode="auto">
          <a:xfrm flipV="1">
            <a:off x="6543675" y="34004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9" name="Line 146"/>
          <p:cNvSpPr>
            <a:spLocks noChangeShapeType="1"/>
          </p:cNvSpPr>
          <p:nvPr/>
        </p:nvSpPr>
        <p:spPr bwMode="auto">
          <a:xfrm flipV="1">
            <a:off x="6543675" y="330993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0" name="Line 147"/>
          <p:cNvSpPr>
            <a:spLocks noChangeShapeType="1"/>
          </p:cNvSpPr>
          <p:nvPr/>
        </p:nvSpPr>
        <p:spPr bwMode="auto">
          <a:xfrm flipV="1">
            <a:off x="6543675" y="322103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Line 148"/>
          <p:cNvSpPr>
            <a:spLocks noChangeShapeType="1"/>
          </p:cNvSpPr>
          <p:nvPr/>
        </p:nvSpPr>
        <p:spPr bwMode="auto">
          <a:xfrm flipV="1">
            <a:off x="6543675" y="313213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Line 149"/>
          <p:cNvSpPr>
            <a:spLocks noChangeShapeType="1"/>
          </p:cNvSpPr>
          <p:nvPr/>
        </p:nvSpPr>
        <p:spPr bwMode="auto">
          <a:xfrm flipV="1">
            <a:off x="6543675" y="30432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3" name="Line 150"/>
          <p:cNvSpPr>
            <a:spLocks noChangeShapeType="1"/>
          </p:cNvSpPr>
          <p:nvPr/>
        </p:nvSpPr>
        <p:spPr bwMode="auto">
          <a:xfrm flipV="1">
            <a:off x="6543675" y="29543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4" name="Line 151"/>
          <p:cNvSpPr>
            <a:spLocks noChangeShapeType="1"/>
          </p:cNvSpPr>
          <p:nvPr/>
        </p:nvSpPr>
        <p:spPr bwMode="auto">
          <a:xfrm flipV="1">
            <a:off x="6543675" y="28654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5" name="Line 152"/>
          <p:cNvSpPr>
            <a:spLocks noChangeShapeType="1"/>
          </p:cNvSpPr>
          <p:nvPr/>
        </p:nvSpPr>
        <p:spPr bwMode="auto">
          <a:xfrm flipV="1">
            <a:off x="6543675" y="27765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6" name="Line 153"/>
          <p:cNvSpPr>
            <a:spLocks noChangeShapeType="1"/>
          </p:cNvSpPr>
          <p:nvPr/>
        </p:nvSpPr>
        <p:spPr bwMode="auto">
          <a:xfrm>
            <a:off x="5549900" y="5397500"/>
            <a:ext cx="3255962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7" name="Line 154"/>
          <p:cNvSpPr>
            <a:spLocks noChangeShapeType="1"/>
          </p:cNvSpPr>
          <p:nvPr/>
        </p:nvSpPr>
        <p:spPr bwMode="auto">
          <a:xfrm>
            <a:off x="571341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8" name="Line 155"/>
          <p:cNvSpPr>
            <a:spLocks noChangeShapeType="1"/>
          </p:cNvSpPr>
          <p:nvPr/>
        </p:nvSpPr>
        <p:spPr bwMode="auto">
          <a:xfrm>
            <a:off x="587692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9" name="Line 156"/>
          <p:cNvSpPr>
            <a:spLocks noChangeShapeType="1"/>
          </p:cNvSpPr>
          <p:nvPr/>
        </p:nvSpPr>
        <p:spPr bwMode="auto">
          <a:xfrm>
            <a:off x="603885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0" name="Line 157"/>
          <p:cNvSpPr>
            <a:spLocks noChangeShapeType="1"/>
          </p:cNvSpPr>
          <p:nvPr/>
        </p:nvSpPr>
        <p:spPr bwMode="auto">
          <a:xfrm>
            <a:off x="620077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1" name="Line 158"/>
          <p:cNvSpPr>
            <a:spLocks noChangeShapeType="1"/>
          </p:cNvSpPr>
          <p:nvPr/>
        </p:nvSpPr>
        <p:spPr bwMode="auto">
          <a:xfrm>
            <a:off x="652780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2" name="Line 159"/>
          <p:cNvSpPr>
            <a:spLocks noChangeShapeType="1"/>
          </p:cNvSpPr>
          <p:nvPr/>
        </p:nvSpPr>
        <p:spPr bwMode="auto">
          <a:xfrm>
            <a:off x="668972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3" name="Line 160"/>
          <p:cNvSpPr>
            <a:spLocks noChangeShapeType="1"/>
          </p:cNvSpPr>
          <p:nvPr/>
        </p:nvSpPr>
        <p:spPr bwMode="auto">
          <a:xfrm>
            <a:off x="6853238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4" name="Line 161"/>
          <p:cNvSpPr>
            <a:spLocks noChangeShapeType="1"/>
          </p:cNvSpPr>
          <p:nvPr/>
        </p:nvSpPr>
        <p:spPr bwMode="auto">
          <a:xfrm>
            <a:off x="701516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5" name="Line 162"/>
          <p:cNvSpPr>
            <a:spLocks noChangeShapeType="1"/>
          </p:cNvSpPr>
          <p:nvPr/>
        </p:nvSpPr>
        <p:spPr bwMode="auto">
          <a:xfrm>
            <a:off x="734060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6" name="Line 163"/>
          <p:cNvSpPr>
            <a:spLocks noChangeShapeType="1"/>
          </p:cNvSpPr>
          <p:nvPr/>
        </p:nvSpPr>
        <p:spPr bwMode="auto">
          <a:xfrm>
            <a:off x="750411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7" name="Line 164"/>
          <p:cNvSpPr>
            <a:spLocks noChangeShapeType="1"/>
          </p:cNvSpPr>
          <p:nvPr/>
        </p:nvSpPr>
        <p:spPr bwMode="auto">
          <a:xfrm>
            <a:off x="766762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8" name="Line 165"/>
          <p:cNvSpPr>
            <a:spLocks noChangeShapeType="1"/>
          </p:cNvSpPr>
          <p:nvPr/>
        </p:nvSpPr>
        <p:spPr bwMode="auto">
          <a:xfrm>
            <a:off x="782955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9" name="Line 166"/>
          <p:cNvSpPr>
            <a:spLocks noChangeShapeType="1"/>
          </p:cNvSpPr>
          <p:nvPr/>
        </p:nvSpPr>
        <p:spPr bwMode="auto">
          <a:xfrm>
            <a:off x="8154988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0" name="Line 167"/>
          <p:cNvSpPr>
            <a:spLocks noChangeShapeType="1"/>
          </p:cNvSpPr>
          <p:nvPr/>
        </p:nvSpPr>
        <p:spPr bwMode="auto">
          <a:xfrm>
            <a:off x="831850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1" name="Line 168"/>
          <p:cNvSpPr>
            <a:spLocks noChangeShapeType="1"/>
          </p:cNvSpPr>
          <p:nvPr/>
        </p:nvSpPr>
        <p:spPr bwMode="auto">
          <a:xfrm>
            <a:off x="848201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2" name="Line 169"/>
          <p:cNvSpPr>
            <a:spLocks noChangeShapeType="1"/>
          </p:cNvSpPr>
          <p:nvPr/>
        </p:nvSpPr>
        <p:spPr bwMode="auto">
          <a:xfrm>
            <a:off x="864235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3" name="Line 170"/>
          <p:cNvSpPr>
            <a:spLocks noChangeShapeType="1"/>
          </p:cNvSpPr>
          <p:nvPr/>
        </p:nvSpPr>
        <p:spPr bwMode="auto">
          <a:xfrm>
            <a:off x="5549900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4" name="Line 171"/>
          <p:cNvSpPr>
            <a:spLocks noChangeShapeType="1"/>
          </p:cNvSpPr>
          <p:nvPr/>
        </p:nvSpPr>
        <p:spPr bwMode="auto">
          <a:xfrm>
            <a:off x="6364288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5" name="Line 172"/>
          <p:cNvSpPr>
            <a:spLocks noChangeShapeType="1"/>
          </p:cNvSpPr>
          <p:nvPr/>
        </p:nvSpPr>
        <p:spPr bwMode="auto">
          <a:xfrm>
            <a:off x="7178675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6" name="Line 173"/>
          <p:cNvSpPr>
            <a:spLocks noChangeShapeType="1"/>
          </p:cNvSpPr>
          <p:nvPr/>
        </p:nvSpPr>
        <p:spPr bwMode="auto">
          <a:xfrm>
            <a:off x="7991475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7" name="Line 174"/>
          <p:cNvSpPr>
            <a:spLocks noChangeShapeType="1"/>
          </p:cNvSpPr>
          <p:nvPr/>
        </p:nvSpPr>
        <p:spPr bwMode="auto">
          <a:xfrm>
            <a:off x="8805863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8" name="Rectangle 175"/>
          <p:cNvSpPr>
            <a:spLocks noChangeArrowheads="1"/>
          </p:cNvSpPr>
          <p:nvPr/>
        </p:nvSpPr>
        <p:spPr bwMode="auto">
          <a:xfrm>
            <a:off x="5470525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-25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9" name="Rectangle 176"/>
          <p:cNvSpPr>
            <a:spLocks noChangeArrowheads="1"/>
          </p:cNvSpPr>
          <p:nvPr/>
        </p:nvSpPr>
        <p:spPr bwMode="auto">
          <a:xfrm>
            <a:off x="6284913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-20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0" name="Rectangle 177"/>
          <p:cNvSpPr>
            <a:spLocks noChangeArrowheads="1"/>
          </p:cNvSpPr>
          <p:nvPr/>
        </p:nvSpPr>
        <p:spPr bwMode="auto">
          <a:xfrm>
            <a:off x="7099300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1" name="Rectangle 178"/>
          <p:cNvSpPr>
            <a:spLocks noChangeArrowheads="1"/>
          </p:cNvSpPr>
          <p:nvPr/>
        </p:nvSpPr>
        <p:spPr bwMode="auto">
          <a:xfrm>
            <a:off x="7912100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2" name="Rectangle 179"/>
          <p:cNvSpPr>
            <a:spLocks noChangeArrowheads="1"/>
          </p:cNvSpPr>
          <p:nvPr/>
        </p:nvSpPr>
        <p:spPr bwMode="auto">
          <a:xfrm>
            <a:off x="8756650" y="5472113"/>
            <a:ext cx="1524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3" name="Rectangle 180"/>
          <p:cNvSpPr>
            <a:spLocks noChangeArrowheads="1"/>
          </p:cNvSpPr>
          <p:nvPr/>
        </p:nvSpPr>
        <p:spPr bwMode="auto">
          <a:xfrm>
            <a:off x="6743700" y="5184775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4" name="Rectangle 181"/>
          <p:cNvSpPr>
            <a:spLocks noChangeArrowheads="1"/>
          </p:cNvSpPr>
          <p:nvPr/>
        </p:nvSpPr>
        <p:spPr bwMode="auto">
          <a:xfrm>
            <a:off x="6696075" y="4808538"/>
            <a:ext cx="52387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5" name="Rectangle 182"/>
          <p:cNvSpPr>
            <a:spLocks noChangeArrowheads="1"/>
          </p:cNvSpPr>
          <p:nvPr/>
        </p:nvSpPr>
        <p:spPr bwMode="auto">
          <a:xfrm>
            <a:off x="7135813" y="4433888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6" name="Rectangle 183"/>
          <p:cNvSpPr>
            <a:spLocks noChangeArrowheads="1"/>
          </p:cNvSpPr>
          <p:nvPr/>
        </p:nvSpPr>
        <p:spPr bwMode="auto">
          <a:xfrm>
            <a:off x="7119938" y="4059238"/>
            <a:ext cx="52387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7" name="Rectangle 184"/>
          <p:cNvSpPr>
            <a:spLocks noChangeArrowheads="1"/>
          </p:cNvSpPr>
          <p:nvPr/>
        </p:nvSpPr>
        <p:spPr bwMode="auto">
          <a:xfrm>
            <a:off x="8078788" y="3683000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8" name="Rectangle 185"/>
          <p:cNvSpPr>
            <a:spLocks noChangeArrowheads="1"/>
          </p:cNvSpPr>
          <p:nvPr/>
        </p:nvSpPr>
        <p:spPr bwMode="auto">
          <a:xfrm>
            <a:off x="8062913" y="3309938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9" name="Rectangle 186"/>
          <p:cNvSpPr>
            <a:spLocks noChangeArrowheads="1"/>
          </p:cNvSpPr>
          <p:nvPr/>
        </p:nvSpPr>
        <p:spPr bwMode="auto">
          <a:xfrm>
            <a:off x="8193088" y="2933700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1" name="Line 188"/>
          <p:cNvSpPr>
            <a:spLocks noChangeShapeType="1"/>
          </p:cNvSpPr>
          <p:nvPr/>
        </p:nvSpPr>
        <p:spPr bwMode="auto">
          <a:xfrm flipH="1">
            <a:off x="6797675" y="5210175"/>
            <a:ext cx="6413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2" name="Line 189"/>
          <p:cNvSpPr>
            <a:spLocks noChangeShapeType="1"/>
          </p:cNvSpPr>
          <p:nvPr/>
        </p:nvSpPr>
        <p:spPr bwMode="auto">
          <a:xfrm flipV="1">
            <a:off x="7439025" y="5184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3" name="Line 190"/>
          <p:cNvSpPr>
            <a:spLocks noChangeShapeType="1"/>
          </p:cNvSpPr>
          <p:nvPr/>
        </p:nvSpPr>
        <p:spPr bwMode="auto">
          <a:xfrm>
            <a:off x="6103938" y="5210175"/>
            <a:ext cx="63976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4" name="Line 191"/>
          <p:cNvSpPr>
            <a:spLocks noChangeShapeType="1"/>
          </p:cNvSpPr>
          <p:nvPr/>
        </p:nvSpPr>
        <p:spPr bwMode="auto">
          <a:xfrm flipV="1">
            <a:off x="6103938" y="5184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5" name="Line 192"/>
          <p:cNvSpPr>
            <a:spLocks noChangeShapeType="1"/>
          </p:cNvSpPr>
          <p:nvPr/>
        </p:nvSpPr>
        <p:spPr bwMode="auto">
          <a:xfrm flipH="1">
            <a:off x="6748463" y="4835525"/>
            <a:ext cx="51117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6" name="Line 193"/>
          <p:cNvSpPr>
            <a:spLocks noChangeShapeType="1"/>
          </p:cNvSpPr>
          <p:nvPr/>
        </p:nvSpPr>
        <p:spPr bwMode="auto">
          <a:xfrm flipV="1">
            <a:off x="7259638" y="4810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7" name="Line 194"/>
          <p:cNvSpPr>
            <a:spLocks noChangeShapeType="1"/>
          </p:cNvSpPr>
          <p:nvPr/>
        </p:nvSpPr>
        <p:spPr bwMode="auto">
          <a:xfrm>
            <a:off x="6184900" y="4835525"/>
            <a:ext cx="51117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8" name="Line 195"/>
          <p:cNvSpPr>
            <a:spLocks noChangeShapeType="1"/>
          </p:cNvSpPr>
          <p:nvPr/>
        </p:nvSpPr>
        <p:spPr bwMode="auto">
          <a:xfrm flipV="1">
            <a:off x="6184900" y="4810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9" name="Line 196"/>
          <p:cNvSpPr>
            <a:spLocks noChangeShapeType="1"/>
          </p:cNvSpPr>
          <p:nvPr/>
        </p:nvSpPr>
        <p:spPr bwMode="auto">
          <a:xfrm flipH="1">
            <a:off x="7189788" y="4460875"/>
            <a:ext cx="4127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0" name="Line 197"/>
          <p:cNvSpPr>
            <a:spLocks noChangeShapeType="1"/>
          </p:cNvSpPr>
          <p:nvPr/>
        </p:nvSpPr>
        <p:spPr bwMode="auto">
          <a:xfrm flipV="1">
            <a:off x="7602538" y="4435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1" name="Line 198"/>
          <p:cNvSpPr>
            <a:spLocks noChangeShapeType="1"/>
          </p:cNvSpPr>
          <p:nvPr/>
        </p:nvSpPr>
        <p:spPr bwMode="auto">
          <a:xfrm>
            <a:off x="6721475" y="4460875"/>
            <a:ext cx="414337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2" name="Line 199"/>
          <p:cNvSpPr>
            <a:spLocks noChangeShapeType="1"/>
          </p:cNvSpPr>
          <p:nvPr/>
        </p:nvSpPr>
        <p:spPr bwMode="auto">
          <a:xfrm flipV="1">
            <a:off x="6721475" y="4435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3" name="Line 200"/>
          <p:cNvSpPr>
            <a:spLocks noChangeShapeType="1"/>
          </p:cNvSpPr>
          <p:nvPr/>
        </p:nvSpPr>
        <p:spPr bwMode="auto">
          <a:xfrm flipH="1">
            <a:off x="7172325" y="4086225"/>
            <a:ext cx="446087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4" name="Line 201"/>
          <p:cNvSpPr>
            <a:spLocks noChangeShapeType="1"/>
          </p:cNvSpPr>
          <p:nvPr/>
        </p:nvSpPr>
        <p:spPr bwMode="auto">
          <a:xfrm flipV="1">
            <a:off x="7618413" y="40608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5" name="Line 202"/>
          <p:cNvSpPr>
            <a:spLocks noChangeShapeType="1"/>
          </p:cNvSpPr>
          <p:nvPr/>
        </p:nvSpPr>
        <p:spPr bwMode="auto">
          <a:xfrm>
            <a:off x="6673850" y="4086225"/>
            <a:ext cx="446087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6" name="Line 203"/>
          <p:cNvSpPr>
            <a:spLocks noChangeShapeType="1"/>
          </p:cNvSpPr>
          <p:nvPr/>
        </p:nvSpPr>
        <p:spPr bwMode="auto">
          <a:xfrm flipV="1">
            <a:off x="6673850" y="40608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7" name="Line 204"/>
          <p:cNvSpPr>
            <a:spLocks noChangeShapeType="1"/>
          </p:cNvSpPr>
          <p:nvPr/>
        </p:nvSpPr>
        <p:spPr bwMode="auto">
          <a:xfrm flipH="1">
            <a:off x="8132763" y="3709988"/>
            <a:ext cx="3492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8" name="Line 205"/>
          <p:cNvSpPr>
            <a:spLocks noChangeShapeType="1"/>
          </p:cNvSpPr>
          <p:nvPr/>
        </p:nvSpPr>
        <p:spPr bwMode="auto">
          <a:xfrm flipV="1">
            <a:off x="8482013" y="3684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9" name="Line 206"/>
          <p:cNvSpPr>
            <a:spLocks noChangeShapeType="1"/>
          </p:cNvSpPr>
          <p:nvPr/>
        </p:nvSpPr>
        <p:spPr bwMode="auto">
          <a:xfrm>
            <a:off x="7732713" y="3709988"/>
            <a:ext cx="34607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0" name="Line 207"/>
          <p:cNvSpPr>
            <a:spLocks noChangeShapeType="1"/>
          </p:cNvSpPr>
          <p:nvPr/>
        </p:nvSpPr>
        <p:spPr bwMode="auto">
          <a:xfrm flipV="1">
            <a:off x="7732713" y="3684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1" name="Line 208"/>
          <p:cNvSpPr>
            <a:spLocks noChangeShapeType="1"/>
          </p:cNvSpPr>
          <p:nvPr/>
        </p:nvSpPr>
        <p:spPr bwMode="auto">
          <a:xfrm flipH="1">
            <a:off x="8116888" y="3335338"/>
            <a:ext cx="34766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2" name="Line 209"/>
          <p:cNvSpPr>
            <a:spLocks noChangeShapeType="1"/>
          </p:cNvSpPr>
          <p:nvPr/>
        </p:nvSpPr>
        <p:spPr bwMode="auto">
          <a:xfrm flipV="1">
            <a:off x="8464550" y="33099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3" name="Line 210"/>
          <p:cNvSpPr>
            <a:spLocks noChangeShapeType="1"/>
          </p:cNvSpPr>
          <p:nvPr/>
        </p:nvSpPr>
        <p:spPr bwMode="auto">
          <a:xfrm>
            <a:off x="7715250" y="3335338"/>
            <a:ext cx="34766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4" name="Line 211"/>
          <p:cNvSpPr>
            <a:spLocks noChangeShapeType="1"/>
          </p:cNvSpPr>
          <p:nvPr/>
        </p:nvSpPr>
        <p:spPr bwMode="auto">
          <a:xfrm flipV="1">
            <a:off x="7715250" y="33099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5" name="Rectangle 212"/>
          <p:cNvSpPr>
            <a:spLocks noChangeArrowheads="1"/>
          </p:cNvSpPr>
          <p:nvPr/>
        </p:nvSpPr>
        <p:spPr bwMode="auto">
          <a:xfrm>
            <a:off x="6329363" y="565626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6" name="Rectangle 213"/>
          <p:cNvSpPr>
            <a:spLocks noChangeArrowheads="1"/>
          </p:cNvSpPr>
          <p:nvPr/>
        </p:nvSpPr>
        <p:spPr bwMode="auto">
          <a:xfrm>
            <a:off x="6408738" y="5670550"/>
            <a:ext cx="1063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7" name="Rectangle 214"/>
          <p:cNvSpPr>
            <a:spLocks noChangeArrowheads="1"/>
          </p:cNvSpPr>
          <p:nvPr/>
        </p:nvSpPr>
        <p:spPr bwMode="auto">
          <a:xfrm>
            <a:off x="6453188" y="5670550"/>
            <a:ext cx="1619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8" name="Rectangle 215"/>
          <p:cNvSpPr>
            <a:spLocks noChangeArrowheads="1"/>
          </p:cNvSpPr>
          <p:nvPr/>
        </p:nvSpPr>
        <p:spPr bwMode="auto">
          <a:xfrm>
            <a:off x="6551613" y="5670550"/>
            <a:ext cx="3429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=O)-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9" name="Rectangle 216"/>
          <p:cNvSpPr>
            <a:spLocks noChangeArrowheads="1"/>
          </p:cNvSpPr>
          <p:nvPr/>
        </p:nvSpPr>
        <p:spPr bwMode="auto">
          <a:xfrm>
            <a:off x="6824663" y="565626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0" name="Rectangle 217"/>
          <p:cNvSpPr>
            <a:spLocks noChangeArrowheads="1"/>
          </p:cNvSpPr>
          <p:nvPr/>
        </p:nvSpPr>
        <p:spPr bwMode="auto">
          <a:xfrm>
            <a:off x="6904038" y="5670550"/>
            <a:ext cx="1063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1" name="Rectangle 218"/>
          <p:cNvSpPr>
            <a:spLocks noChangeArrowheads="1"/>
          </p:cNvSpPr>
          <p:nvPr/>
        </p:nvSpPr>
        <p:spPr bwMode="auto">
          <a:xfrm>
            <a:off x="6948488" y="5670550"/>
            <a:ext cx="1619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2" name="Rectangle 219"/>
          <p:cNvSpPr>
            <a:spLocks noChangeArrowheads="1"/>
          </p:cNvSpPr>
          <p:nvPr/>
        </p:nvSpPr>
        <p:spPr bwMode="auto">
          <a:xfrm>
            <a:off x="7046913" y="5670550"/>
            <a:ext cx="296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=O)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3" name="Rectangle 220"/>
          <p:cNvSpPr>
            <a:spLocks noChangeArrowheads="1"/>
          </p:cNvSpPr>
          <p:nvPr/>
        </p:nvSpPr>
        <p:spPr bwMode="auto">
          <a:xfrm>
            <a:off x="7275513" y="5762625"/>
            <a:ext cx="35747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600" dirty="0">
                <a:solidFill>
                  <a:srgbClr val="000000"/>
                </a:solidFill>
              </a:rPr>
              <a:t>g</a:t>
            </a:r>
            <a:r>
              <a: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phase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4" name="Rectangle 221"/>
          <p:cNvSpPr>
            <a:spLocks noChangeArrowheads="1"/>
          </p:cNvSpPr>
          <p:nvPr/>
        </p:nvSpPr>
        <p:spPr bwMode="auto">
          <a:xfrm>
            <a:off x="7651750" y="5670550"/>
            <a:ext cx="4476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ppm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" name="Rectangle 222"/>
          <p:cNvSpPr>
            <a:spLocks noChangeArrowheads="1"/>
          </p:cNvSpPr>
          <p:nvPr/>
        </p:nvSpPr>
        <p:spPr bwMode="auto">
          <a:xfrm>
            <a:off x="6611938" y="2797175"/>
            <a:ext cx="2308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Exp.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503</Words>
  <Application>Microsoft Office PowerPoint</Application>
  <PresentationFormat>Bildschirmpräsentation (4:3)</PresentationFormat>
  <Paragraphs>211</Paragraphs>
  <Slides>15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Courier</vt:lpstr>
      <vt:lpstr>Symbol</vt:lpstr>
      <vt:lpstr>Times New Roman</vt:lpstr>
      <vt:lpstr>KIT-PPT_Master_dt_2016</vt:lpstr>
      <vt:lpstr>Equation</vt:lpstr>
      <vt:lpstr>Formel</vt:lpstr>
      <vt:lpstr>Q5-B Further development of TURBOMOLE´s  NMR module: status 03/2017</vt:lpstr>
      <vt:lpstr>Effective core potentials: implementation</vt:lpstr>
      <vt:lpstr>Effective core potentials: application</vt:lpstr>
      <vt:lpstr>VCD-spectra: theory and implementation</vt:lpstr>
      <vt:lpstr>VCD-spectra: theory and implementation</vt:lpstr>
      <vt:lpstr>VCD-spectra: application</vt:lpstr>
      <vt:lpstr>VCD with effective core potentials: application</vt:lpstr>
      <vt:lpstr>Q5-B: environmental / solvent effects (PB2)</vt:lpstr>
      <vt:lpstr>Q5-B: environmental / solvent effects (PB2)</vt:lpstr>
      <vt:lpstr>Q5-B: efficiency (PB3): RI-J approximation </vt:lpstr>
      <vt:lpstr>Q5-B: efficiency (PB3): RI-J approximation </vt:lpstr>
      <vt:lpstr>Q5-B: efficiency (PB3): MARI-J approximation </vt:lpstr>
      <vt:lpstr>Q5-B: efficiency (PB3): application I </vt:lpstr>
      <vt:lpstr>Q5-B: efficiency (PB3): application II </vt:lpstr>
      <vt:lpstr>Q5-B Further development of TURBOMOLE´s  NMR module: outlook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207</cp:revision>
  <cp:lastPrinted>2017-03-27T12:14:35Z</cp:lastPrinted>
  <dcterms:created xsi:type="dcterms:W3CDTF">2015-12-26T12:20:34Z</dcterms:created>
  <dcterms:modified xsi:type="dcterms:W3CDTF">2017-05-17T15:32:10Z</dcterms:modified>
</cp:coreProperties>
</file>